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8"/>
  </p:notesMasterIdLst>
  <p:sldIdLst>
    <p:sldId id="260" r:id="rId2"/>
    <p:sldId id="285" r:id="rId3"/>
    <p:sldId id="286" r:id="rId4"/>
    <p:sldId id="271" r:id="rId5"/>
    <p:sldId id="287" r:id="rId6"/>
    <p:sldId id="288" r:id="rId7"/>
    <p:sldId id="289" r:id="rId8"/>
    <p:sldId id="290" r:id="rId9"/>
    <p:sldId id="312" r:id="rId10"/>
    <p:sldId id="340" r:id="rId11"/>
    <p:sldId id="341" r:id="rId12"/>
    <p:sldId id="339" r:id="rId13"/>
    <p:sldId id="294" r:id="rId14"/>
    <p:sldId id="304" r:id="rId15"/>
    <p:sldId id="310" r:id="rId16"/>
    <p:sldId id="320" r:id="rId17"/>
    <p:sldId id="321" r:id="rId18"/>
    <p:sldId id="293" r:id="rId19"/>
    <p:sldId id="276" r:id="rId20"/>
    <p:sldId id="306" r:id="rId21"/>
    <p:sldId id="280" r:id="rId22"/>
    <p:sldId id="329" r:id="rId23"/>
    <p:sldId id="323" r:id="rId24"/>
    <p:sldId id="338" r:id="rId25"/>
    <p:sldId id="326" r:id="rId26"/>
    <p:sldId id="300" r:id="rId27"/>
    <p:sldId id="301" r:id="rId28"/>
    <p:sldId id="327" r:id="rId29"/>
    <p:sldId id="302" r:id="rId30"/>
    <p:sldId id="263" r:id="rId31"/>
    <p:sldId id="259" r:id="rId32"/>
    <p:sldId id="324" r:id="rId33"/>
    <p:sldId id="325" r:id="rId34"/>
    <p:sldId id="315" r:id="rId35"/>
    <p:sldId id="298" r:id="rId36"/>
    <p:sldId id="283" r:id="rId37"/>
    <p:sldId id="266" r:id="rId38"/>
    <p:sldId id="278" r:id="rId39"/>
    <p:sldId id="334" r:id="rId40"/>
    <p:sldId id="256" r:id="rId41"/>
    <p:sldId id="314" r:id="rId42"/>
    <p:sldId id="331" r:id="rId43"/>
    <p:sldId id="336" r:id="rId44"/>
    <p:sldId id="332" r:id="rId45"/>
    <p:sldId id="264" r:id="rId46"/>
    <p:sldId id="305" r:id="rId4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7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Valerie Dancause (CHU)" initials="VD(" lastIdx="2" clrIdx="1">
    <p:extLst>
      <p:ext uri="{19B8F6BF-5375-455C-9EA6-DF929625EA0E}">
        <p15:presenceInfo xmlns:p15="http://schemas.microsoft.com/office/powerpoint/2012/main" userId="Valerie Dancause (CHU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FFCC"/>
    <a:srgbClr val="FFFF66"/>
    <a:srgbClr val="FF6600"/>
    <a:srgbClr val="467BC5"/>
    <a:srgbClr val="47297F"/>
    <a:srgbClr val="F0D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3659" autoAdjust="0"/>
  </p:normalViewPr>
  <p:slideViewPr>
    <p:cSldViewPr snapToGrid="0">
      <p:cViewPr varScale="1">
        <p:scale>
          <a:sx n="57" d="100"/>
          <a:sy n="57" d="100"/>
        </p:scale>
        <p:origin x="10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31T22:11:56.725" idx="3">
    <p:pos x="10" y="10"/>
    <p:text>Faire correspondre les cercles bleus et rouges au tableau à droite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56E42A-FAA3-41EC-A6FD-E72BFDB6F1E6}" type="doc">
      <dgm:prSet loTypeId="urn:microsoft.com/office/officeart/2005/8/layout/hProcess11" loCatId="process" qsTypeId="urn:microsoft.com/office/officeart/2005/8/quickstyle/3d2" qsCatId="3D" csTypeId="urn:microsoft.com/office/officeart/2005/8/colors/colorful2" csCatId="colorful" phldr="1"/>
      <dgm:spPr/>
    </dgm:pt>
    <dgm:pt modelId="{36AFE741-C8E1-4AD4-9D54-B1FE0AB21817}">
      <dgm:prSet phldrT="[Texte]" custT="1"/>
      <dgm:spPr/>
      <dgm:t>
        <a:bodyPr/>
        <a:lstStyle/>
        <a:p>
          <a:r>
            <a:rPr lang="fr-CA" sz="1600" b="1" dirty="0"/>
            <a:t>Vague 1</a:t>
          </a:r>
        </a:p>
      </dgm:t>
    </dgm:pt>
    <dgm:pt modelId="{68BEAD6B-49F5-4E8E-AFC4-0CB1907DD976}" type="parTrans" cxnId="{689900D9-62C0-4E17-95BE-F85B2EEF1998}">
      <dgm:prSet/>
      <dgm:spPr/>
      <dgm:t>
        <a:bodyPr/>
        <a:lstStyle/>
        <a:p>
          <a:endParaRPr lang="fr-CA"/>
        </a:p>
      </dgm:t>
    </dgm:pt>
    <dgm:pt modelId="{1B66022B-918A-42FE-BA75-BBC183AB7ABD}" type="sibTrans" cxnId="{689900D9-62C0-4E17-95BE-F85B2EEF1998}">
      <dgm:prSet/>
      <dgm:spPr/>
      <dgm:t>
        <a:bodyPr/>
        <a:lstStyle/>
        <a:p>
          <a:endParaRPr lang="fr-CA"/>
        </a:p>
      </dgm:t>
    </dgm:pt>
    <dgm:pt modelId="{F95348FF-1CE5-49C4-8B86-FBD3650EC343}">
      <dgm:prSet phldrT="[Texte]" custT="1"/>
      <dgm:spPr/>
      <dgm:t>
        <a:bodyPr/>
        <a:lstStyle/>
        <a:p>
          <a:r>
            <a:rPr lang="fr-CA" sz="1600" b="1" dirty="0"/>
            <a:t>Vague 2</a:t>
          </a:r>
        </a:p>
      </dgm:t>
    </dgm:pt>
    <dgm:pt modelId="{318A0C6A-A4F4-4B52-A341-E98E1421B4AF}" type="parTrans" cxnId="{F846D915-257D-494E-959C-BE3D8A39E611}">
      <dgm:prSet/>
      <dgm:spPr/>
      <dgm:t>
        <a:bodyPr/>
        <a:lstStyle/>
        <a:p>
          <a:endParaRPr lang="fr-CA"/>
        </a:p>
      </dgm:t>
    </dgm:pt>
    <dgm:pt modelId="{CE33E5C5-8799-49DE-AE78-5C8476FD481E}" type="sibTrans" cxnId="{F846D915-257D-494E-959C-BE3D8A39E611}">
      <dgm:prSet/>
      <dgm:spPr/>
      <dgm:t>
        <a:bodyPr/>
        <a:lstStyle/>
        <a:p>
          <a:endParaRPr lang="fr-CA"/>
        </a:p>
      </dgm:t>
    </dgm:pt>
    <dgm:pt modelId="{EF2382B4-3352-4386-A85E-ADC6CE011E70}">
      <dgm:prSet phldrT="[Texte]" custT="1"/>
      <dgm:spPr/>
      <dgm:t>
        <a:bodyPr/>
        <a:lstStyle/>
        <a:p>
          <a:r>
            <a:rPr lang="fr-CA" sz="1600" b="1" dirty="0"/>
            <a:t>Vague 3</a:t>
          </a:r>
        </a:p>
      </dgm:t>
    </dgm:pt>
    <dgm:pt modelId="{1488B59A-06C7-4A14-A025-E53CA33599BD}" type="parTrans" cxnId="{DF7EF65E-825D-449D-B16C-1EF19A800313}">
      <dgm:prSet/>
      <dgm:spPr/>
      <dgm:t>
        <a:bodyPr/>
        <a:lstStyle/>
        <a:p>
          <a:endParaRPr lang="fr-CA"/>
        </a:p>
      </dgm:t>
    </dgm:pt>
    <dgm:pt modelId="{D6E6DFFA-6613-4100-B3BF-06EA455305FA}" type="sibTrans" cxnId="{DF7EF65E-825D-449D-B16C-1EF19A800313}">
      <dgm:prSet/>
      <dgm:spPr/>
      <dgm:t>
        <a:bodyPr/>
        <a:lstStyle/>
        <a:p>
          <a:endParaRPr lang="fr-CA"/>
        </a:p>
      </dgm:t>
    </dgm:pt>
    <dgm:pt modelId="{9A8F63F6-336E-438D-B50A-7F81D7CD5920}">
      <dgm:prSet phldrT="[Texte]" custT="1"/>
      <dgm:spPr/>
      <dgm:t>
        <a:bodyPr/>
        <a:lstStyle/>
        <a:p>
          <a:r>
            <a:rPr lang="fr-CA" sz="1600" b="1" dirty="0"/>
            <a:t>Vague 4</a:t>
          </a:r>
        </a:p>
      </dgm:t>
    </dgm:pt>
    <dgm:pt modelId="{B11D15B6-2D3D-48DD-8B1B-C2EF6615CE64}" type="parTrans" cxnId="{1FA1C4A2-5C54-4383-803B-75B252D456D3}">
      <dgm:prSet/>
      <dgm:spPr/>
      <dgm:t>
        <a:bodyPr/>
        <a:lstStyle/>
        <a:p>
          <a:endParaRPr lang="fr-CA"/>
        </a:p>
      </dgm:t>
    </dgm:pt>
    <dgm:pt modelId="{D35B5A4E-E537-4D48-BA92-01E7824FAD44}" type="sibTrans" cxnId="{1FA1C4A2-5C54-4383-803B-75B252D456D3}">
      <dgm:prSet/>
      <dgm:spPr/>
      <dgm:t>
        <a:bodyPr/>
        <a:lstStyle/>
        <a:p>
          <a:endParaRPr lang="fr-CA"/>
        </a:p>
      </dgm:t>
    </dgm:pt>
    <dgm:pt modelId="{C24BFDBA-276F-450D-9DD2-DBB02E0AC682}">
      <dgm:prSet phldrT="[Texte]" custT="1"/>
      <dgm:spPr/>
      <dgm:t>
        <a:bodyPr/>
        <a:lstStyle/>
        <a:p>
          <a:r>
            <a:rPr lang="fr-CA" sz="1600" b="1" dirty="0"/>
            <a:t>Vague 5</a:t>
          </a:r>
        </a:p>
      </dgm:t>
    </dgm:pt>
    <dgm:pt modelId="{49E0E1A3-A7AC-4BE1-9DC5-2219846CD933}" type="parTrans" cxnId="{157D0B06-EC78-4827-955C-E9E9104809A1}">
      <dgm:prSet/>
      <dgm:spPr/>
      <dgm:t>
        <a:bodyPr/>
        <a:lstStyle/>
        <a:p>
          <a:endParaRPr lang="fr-CA"/>
        </a:p>
      </dgm:t>
    </dgm:pt>
    <dgm:pt modelId="{D9702510-6704-40D6-8F27-352466AA3648}" type="sibTrans" cxnId="{157D0B06-EC78-4827-955C-E9E9104809A1}">
      <dgm:prSet/>
      <dgm:spPr/>
      <dgm:t>
        <a:bodyPr/>
        <a:lstStyle/>
        <a:p>
          <a:endParaRPr lang="fr-CA"/>
        </a:p>
      </dgm:t>
    </dgm:pt>
    <dgm:pt modelId="{AE309B11-0991-4E65-963F-6D52B3365A5F}">
      <dgm:prSet phldrT="[Texte]" custT="1"/>
      <dgm:spPr/>
      <dgm:t>
        <a:bodyPr/>
        <a:lstStyle/>
        <a:p>
          <a:r>
            <a:rPr lang="fr-CA" sz="1600" b="1" dirty="0"/>
            <a:t>Vague 6</a:t>
          </a:r>
        </a:p>
      </dgm:t>
    </dgm:pt>
    <dgm:pt modelId="{22B6BF07-0D56-487E-B016-D9696C5946DC}" type="parTrans" cxnId="{10EC384A-07B7-463E-8663-E82501B8615C}">
      <dgm:prSet/>
      <dgm:spPr/>
      <dgm:t>
        <a:bodyPr/>
        <a:lstStyle/>
        <a:p>
          <a:endParaRPr lang="fr-CA"/>
        </a:p>
      </dgm:t>
    </dgm:pt>
    <dgm:pt modelId="{B4737387-1341-45C6-A785-E4AD1F7CE0E6}" type="sibTrans" cxnId="{10EC384A-07B7-463E-8663-E82501B8615C}">
      <dgm:prSet/>
      <dgm:spPr/>
      <dgm:t>
        <a:bodyPr/>
        <a:lstStyle/>
        <a:p>
          <a:endParaRPr lang="fr-CA"/>
        </a:p>
      </dgm:t>
    </dgm:pt>
    <dgm:pt modelId="{887F355A-1ADA-4C1E-83DD-51EF7B578FA8}">
      <dgm:prSet phldrT="[Texte]" custT="1"/>
      <dgm:spPr/>
      <dgm:t>
        <a:bodyPr/>
        <a:lstStyle/>
        <a:p>
          <a:r>
            <a:rPr lang="fr-CA" sz="1600" b="1" dirty="0" smtClean="0"/>
            <a:t>Vague  7</a:t>
          </a:r>
          <a:endParaRPr lang="fr-CA" sz="1600" b="1" dirty="0"/>
        </a:p>
      </dgm:t>
    </dgm:pt>
    <dgm:pt modelId="{9ACE24FF-7115-488B-8779-C1EFB75A73A4}" type="parTrans" cxnId="{CE35B8A5-89D8-4422-8B89-F86DC066EFC5}">
      <dgm:prSet/>
      <dgm:spPr/>
      <dgm:t>
        <a:bodyPr/>
        <a:lstStyle/>
        <a:p>
          <a:endParaRPr lang="fr-FR"/>
        </a:p>
      </dgm:t>
    </dgm:pt>
    <dgm:pt modelId="{B6BFB1CC-ADC3-4469-91ED-64D98459030D}" type="sibTrans" cxnId="{CE35B8A5-89D8-4422-8B89-F86DC066EFC5}">
      <dgm:prSet/>
      <dgm:spPr/>
      <dgm:t>
        <a:bodyPr/>
        <a:lstStyle/>
        <a:p>
          <a:endParaRPr lang="fr-FR"/>
        </a:p>
      </dgm:t>
    </dgm:pt>
    <dgm:pt modelId="{AB96F265-99B2-4939-A869-A467D6886ED4}">
      <dgm:prSet phldrT="[Texte]" custT="1"/>
      <dgm:spPr/>
      <dgm:t>
        <a:bodyPr/>
        <a:lstStyle/>
        <a:p>
          <a:r>
            <a:rPr lang="fr-CA" sz="1600" b="1" dirty="0" smtClean="0"/>
            <a:t>Période haute endémicité</a:t>
          </a:r>
          <a:endParaRPr lang="fr-CA" sz="1600" b="1" dirty="0"/>
        </a:p>
      </dgm:t>
    </dgm:pt>
    <dgm:pt modelId="{E97FCE65-72CA-4360-97E9-5AB494CFE27F}" type="parTrans" cxnId="{D2D317E7-0BC5-478A-BA95-FF2AA937A9A9}">
      <dgm:prSet/>
      <dgm:spPr/>
      <dgm:t>
        <a:bodyPr/>
        <a:lstStyle/>
        <a:p>
          <a:endParaRPr lang="fr-FR"/>
        </a:p>
      </dgm:t>
    </dgm:pt>
    <dgm:pt modelId="{2EB9F059-B647-40D6-BFEF-EB45F69BB132}" type="sibTrans" cxnId="{D2D317E7-0BC5-478A-BA95-FF2AA937A9A9}">
      <dgm:prSet/>
      <dgm:spPr/>
      <dgm:t>
        <a:bodyPr/>
        <a:lstStyle/>
        <a:p>
          <a:endParaRPr lang="fr-FR"/>
        </a:p>
      </dgm:t>
    </dgm:pt>
    <dgm:pt modelId="{4179CA91-CF54-4599-983C-E8B4DE28D4CD}" type="pres">
      <dgm:prSet presAssocID="{3E56E42A-FAA3-41EC-A6FD-E72BFDB6F1E6}" presName="Name0" presStyleCnt="0">
        <dgm:presLayoutVars>
          <dgm:dir/>
          <dgm:resizeHandles val="exact"/>
        </dgm:presLayoutVars>
      </dgm:prSet>
      <dgm:spPr/>
    </dgm:pt>
    <dgm:pt modelId="{B85ADDA2-8E63-47DD-A5D1-4E13D365BEF7}" type="pres">
      <dgm:prSet presAssocID="{3E56E42A-FAA3-41EC-A6FD-E72BFDB6F1E6}" presName="arrow" presStyleLbl="bgShp" presStyleIdx="0" presStyleCnt="1" custScaleY="65781" custLinFactNeighborX="-159" custLinFactNeighborY="-2567"/>
      <dgm:spPr/>
    </dgm:pt>
    <dgm:pt modelId="{4C900905-2488-45C4-AFB5-F9352B09D4FE}" type="pres">
      <dgm:prSet presAssocID="{3E56E42A-FAA3-41EC-A6FD-E72BFDB6F1E6}" presName="points" presStyleCnt="0"/>
      <dgm:spPr/>
    </dgm:pt>
    <dgm:pt modelId="{CFBF76E3-69A4-4A8E-9238-6F636AFB890C}" type="pres">
      <dgm:prSet presAssocID="{36AFE741-C8E1-4AD4-9D54-B1FE0AB21817}" presName="compositeA" presStyleCnt="0"/>
      <dgm:spPr/>
    </dgm:pt>
    <dgm:pt modelId="{A1885DB3-9956-4B75-BE9C-5056B105F4BA}" type="pres">
      <dgm:prSet presAssocID="{36AFE741-C8E1-4AD4-9D54-B1FE0AB21817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B045268-730B-4D9F-874A-203BE3D020AF}" type="pres">
      <dgm:prSet presAssocID="{36AFE741-C8E1-4AD4-9D54-B1FE0AB21817}" presName="circleA" presStyleLbl="node1" presStyleIdx="0" presStyleCnt="8"/>
      <dgm:spPr/>
    </dgm:pt>
    <dgm:pt modelId="{C13E5201-4DF0-44BA-BF7C-391158153C2F}" type="pres">
      <dgm:prSet presAssocID="{36AFE741-C8E1-4AD4-9D54-B1FE0AB21817}" presName="spaceA" presStyleCnt="0"/>
      <dgm:spPr/>
    </dgm:pt>
    <dgm:pt modelId="{C82A49EE-8911-456E-A85F-B97C9A6B057D}" type="pres">
      <dgm:prSet presAssocID="{1B66022B-918A-42FE-BA75-BBC183AB7ABD}" presName="space" presStyleCnt="0"/>
      <dgm:spPr/>
    </dgm:pt>
    <dgm:pt modelId="{F711FBFE-963A-4F19-AD10-7E20B0E0D047}" type="pres">
      <dgm:prSet presAssocID="{F95348FF-1CE5-49C4-8B86-FBD3650EC343}" presName="compositeB" presStyleCnt="0"/>
      <dgm:spPr/>
    </dgm:pt>
    <dgm:pt modelId="{080BA9F5-4AC8-4A4C-B0A3-85FF1ED61206}" type="pres">
      <dgm:prSet presAssocID="{F95348FF-1CE5-49C4-8B86-FBD3650EC34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A4B7536-DAAB-4B5B-9D3A-EF20C11F0AE3}" type="pres">
      <dgm:prSet presAssocID="{F95348FF-1CE5-49C4-8B86-FBD3650EC343}" presName="circleB" presStyleLbl="node1" presStyleIdx="1" presStyleCnt="8"/>
      <dgm:spPr/>
    </dgm:pt>
    <dgm:pt modelId="{30EDFF4B-D5F7-40BC-A981-391238F26C11}" type="pres">
      <dgm:prSet presAssocID="{F95348FF-1CE5-49C4-8B86-FBD3650EC343}" presName="spaceB" presStyleCnt="0"/>
      <dgm:spPr/>
    </dgm:pt>
    <dgm:pt modelId="{2CC85CAC-DFAF-42EF-BB5A-7DD95F570D7E}" type="pres">
      <dgm:prSet presAssocID="{CE33E5C5-8799-49DE-AE78-5C8476FD481E}" presName="space" presStyleCnt="0"/>
      <dgm:spPr/>
    </dgm:pt>
    <dgm:pt modelId="{B078566D-524C-41C0-95E6-84A6D700A906}" type="pres">
      <dgm:prSet presAssocID="{EF2382B4-3352-4386-A85E-ADC6CE011E70}" presName="compositeA" presStyleCnt="0"/>
      <dgm:spPr/>
    </dgm:pt>
    <dgm:pt modelId="{0ABD406A-38DE-4FE3-808E-E2F3A2B566A0}" type="pres">
      <dgm:prSet presAssocID="{EF2382B4-3352-4386-A85E-ADC6CE011E70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E7CECD1-0F9D-454E-A7A8-AEE8E5B72E2F}" type="pres">
      <dgm:prSet presAssocID="{EF2382B4-3352-4386-A85E-ADC6CE011E70}" presName="circleA" presStyleLbl="node1" presStyleIdx="2" presStyleCnt="8"/>
      <dgm:spPr/>
    </dgm:pt>
    <dgm:pt modelId="{9751D213-1021-430F-8641-9C3BEF91D71C}" type="pres">
      <dgm:prSet presAssocID="{EF2382B4-3352-4386-A85E-ADC6CE011E70}" presName="spaceA" presStyleCnt="0"/>
      <dgm:spPr/>
    </dgm:pt>
    <dgm:pt modelId="{671999DC-F056-4461-9F7F-647E34A02253}" type="pres">
      <dgm:prSet presAssocID="{D6E6DFFA-6613-4100-B3BF-06EA455305FA}" presName="space" presStyleCnt="0"/>
      <dgm:spPr/>
    </dgm:pt>
    <dgm:pt modelId="{12611596-681C-4809-A137-C3EF3020FCD0}" type="pres">
      <dgm:prSet presAssocID="{9A8F63F6-336E-438D-B50A-7F81D7CD5920}" presName="compositeB" presStyleCnt="0"/>
      <dgm:spPr/>
    </dgm:pt>
    <dgm:pt modelId="{EBE99B74-CC5F-4C0D-BDAB-012740B169E2}" type="pres">
      <dgm:prSet presAssocID="{9A8F63F6-336E-438D-B50A-7F81D7CD5920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16DDE27-0551-464B-9659-E85B9DCAE6F9}" type="pres">
      <dgm:prSet presAssocID="{9A8F63F6-336E-438D-B50A-7F81D7CD5920}" presName="circleB" presStyleLbl="node1" presStyleIdx="3" presStyleCnt="8"/>
      <dgm:spPr/>
    </dgm:pt>
    <dgm:pt modelId="{EB8C069D-2294-493C-8D0A-7D8907FA8940}" type="pres">
      <dgm:prSet presAssocID="{9A8F63F6-336E-438D-B50A-7F81D7CD5920}" presName="spaceB" presStyleCnt="0"/>
      <dgm:spPr/>
    </dgm:pt>
    <dgm:pt modelId="{345D12F6-E3AA-4EC6-85AD-1E9260E74852}" type="pres">
      <dgm:prSet presAssocID="{D35B5A4E-E537-4D48-BA92-01E7824FAD44}" presName="space" presStyleCnt="0"/>
      <dgm:spPr/>
    </dgm:pt>
    <dgm:pt modelId="{BEBEA389-204F-4158-B930-54472A9DFADC}" type="pres">
      <dgm:prSet presAssocID="{C24BFDBA-276F-450D-9DD2-DBB02E0AC682}" presName="compositeA" presStyleCnt="0"/>
      <dgm:spPr/>
    </dgm:pt>
    <dgm:pt modelId="{C284F3B9-755A-48BA-BBD5-A6CAFF285934}" type="pres">
      <dgm:prSet presAssocID="{C24BFDBA-276F-450D-9DD2-DBB02E0AC682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1BC9682-B2DA-49DA-B2E4-7EB759E347C6}" type="pres">
      <dgm:prSet presAssocID="{C24BFDBA-276F-450D-9DD2-DBB02E0AC682}" presName="circleA" presStyleLbl="node1" presStyleIdx="4" presStyleCnt="8"/>
      <dgm:spPr/>
    </dgm:pt>
    <dgm:pt modelId="{7BE74103-77BD-41B3-99AB-E0574724667C}" type="pres">
      <dgm:prSet presAssocID="{C24BFDBA-276F-450D-9DD2-DBB02E0AC682}" presName="spaceA" presStyleCnt="0"/>
      <dgm:spPr/>
    </dgm:pt>
    <dgm:pt modelId="{33A64DA4-B87E-4994-B167-6266F4589985}" type="pres">
      <dgm:prSet presAssocID="{D9702510-6704-40D6-8F27-352466AA3648}" presName="space" presStyleCnt="0"/>
      <dgm:spPr/>
    </dgm:pt>
    <dgm:pt modelId="{5125B0FF-9EB8-4E77-8334-88073B6925ED}" type="pres">
      <dgm:prSet presAssocID="{AE309B11-0991-4E65-963F-6D52B3365A5F}" presName="compositeB" presStyleCnt="0"/>
      <dgm:spPr/>
    </dgm:pt>
    <dgm:pt modelId="{6D055945-EC07-4C9E-9659-E05261836A0B}" type="pres">
      <dgm:prSet presAssocID="{AE309B11-0991-4E65-963F-6D52B3365A5F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A62D68A-20BD-4DCC-9BD2-AF2721CB2FCE}" type="pres">
      <dgm:prSet presAssocID="{AE309B11-0991-4E65-963F-6D52B3365A5F}" presName="circleB" presStyleLbl="node1" presStyleIdx="5" presStyleCnt="8"/>
      <dgm:spPr/>
    </dgm:pt>
    <dgm:pt modelId="{3E0D7783-ABC8-4FE7-8EBD-5C8986312C29}" type="pres">
      <dgm:prSet presAssocID="{AE309B11-0991-4E65-963F-6D52B3365A5F}" presName="spaceB" presStyleCnt="0"/>
      <dgm:spPr/>
    </dgm:pt>
    <dgm:pt modelId="{6D0A1A78-EDD2-4046-AA4C-1483E9C9D2DE}" type="pres">
      <dgm:prSet presAssocID="{B4737387-1341-45C6-A785-E4AD1F7CE0E6}" presName="space" presStyleCnt="0"/>
      <dgm:spPr/>
    </dgm:pt>
    <dgm:pt modelId="{2985774A-5FA1-456A-8FBD-276C8B91C5DB}" type="pres">
      <dgm:prSet presAssocID="{887F355A-1ADA-4C1E-83DD-51EF7B578FA8}" presName="compositeA" presStyleCnt="0"/>
      <dgm:spPr/>
    </dgm:pt>
    <dgm:pt modelId="{C59F7C8E-99CC-4B19-813E-36B91F75E65B}" type="pres">
      <dgm:prSet presAssocID="{887F355A-1ADA-4C1E-83DD-51EF7B578FA8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3F5F40-63C4-4697-A847-F8DB46ECEDEB}" type="pres">
      <dgm:prSet presAssocID="{887F355A-1ADA-4C1E-83DD-51EF7B578FA8}" presName="circleA" presStyleLbl="node1" presStyleIdx="6" presStyleCnt="8"/>
      <dgm:spPr/>
    </dgm:pt>
    <dgm:pt modelId="{AF4EA7B2-3D43-47FC-82AF-5DE6C77DA0E3}" type="pres">
      <dgm:prSet presAssocID="{887F355A-1ADA-4C1E-83DD-51EF7B578FA8}" presName="spaceA" presStyleCnt="0"/>
      <dgm:spPr/>
    </dgm:pt>
    <dgm:pt modelId="{DE2D6703-2DA4-4AEE-AB21-F8522A853890}" type="pres">
      <dgm:prSet presAssocID="{B6BFB1CC-ADC3-4469-91ED-64D98459030D}" presName="space" presStyleCnt="0"/>
      <dgm:spPr/>
    </dgm:pt>
    <dgm:pt modelId="{C53EA416-036C-4E28-81EF-957A70461823}" type="pres">
      <dgm:prSet presAssocID="{AB96F265-99B2-4939-A869-A467D6886ED4}" presName="compositeB" presStyleCnt="0"/>
      <dgm:spPr/>
    </dgm:pt>
    <dgm:pt modelId="{43033015-95F0-497F-8FE1-B8B5251873F6}" type="pres">
      <dgm:prSet presAssocID="{AB96F265-99B2-4939-A869-A467D6886ED4}" presName="textB" presStyleLbl="revTx" presStyleIdx="7" presStyleCnt="8" custScaleX="146390" custLinFactNeighborX="17433" custLinFactNeighborY="8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5F044F-7C9D-467E-9328-B6CFEB7E44B3}" type="pres">
      <dgm:prSet presAssocID="{AB96F265-99B2-4939-A869-A467D6886ED4}" presName="circleB" presStyleLbl="node1" presStyleIdx="7" presStyleCnt="8"/>
      <dgm:spPr/>
    </dgm:pt>
    <dgm:pt modelId="{3E94EC6B-3501-403D-BA16-93764ABC95E2}" type="pres">
      <dgm:prSet presAssocID="{AB96F265-99B2-4939-A869-A467D6886ED4}" presName="spaceB" presStyleCnt="0"/>
      <dgm:spPr/>
    </dgm:pt>
  </dgm:ptLst>
  <dgm:cxnLst>
    <dgm:cxn modelId="{10EC384A-07B7-463E-8663-E82501B8615C}" srcId="{3E56E42A-FAA3-41EC-A6FD-E72BFDB6F1E6}" destId="{AE309B11-0991-4E65-963F-6D52B3365A5F}" srcOrd="5" destOrd="0" parTransId="{22B6BF07-0D56-487E-B016-D9696C5946DC}" sibTransId="{B4737387-1341-45C6-A785-E4AD1F7CE0E6}"/>
    <dgm:cxn modelId="{1FA1C4A2-5C54-4383-803B-75B252D456D3}" srcId="{3E56E42A-FAA3-41EC-A6FD-E72BFDB6F1E6}" destId="{9A8F63F6-336E-438D-B50A-7F81D7CD5920}" srcOrd="3" destOrd="0" parTransId="{B11D15B6-2D3D-48DD-8B1B-C2EF6615CE64}" sibTransId="{D35B5A4E-E537-4D48-BA92-01E7824FAD44}"/>
    <dgm:cxn modelId="{157D0B06-EC78-4827-955C-E9E9104809A1}" srcId="{3E56E42A-FAA3-41EC-A6FD-E72BFDB6F1E6}" destId="{C24BFDBA-276F-450D-9DD2-DBB02E0AC682}" srcOrd="4" destOrd="0" parTransId="{49E0E1A3-A7AC-4BE1-9DC5-2219846CD933}" sibTransId="{D9702510-6704-40D6-8F27-352466AA3648}"/>
    <dgm:cxn modelId="{4C6A0D38-B758-42AF-B65B-AA3C734FA797}" type="presOf" srcId="{EF2382B4-3352-4386-A85E-ADC6CE011E70}" destId="{0ABD406A-38DE-4FE3-808E-E2F3A2B566A0}" srcOrd="0" destOrd="0" presId="urn:microsoft.com/office/officeart/2005/8/layout/hProcess11"/>
    <dgm:cxn modelId="{F846D915-257D-494E-959C-BE3D8A39E611}" srcId="{3E56E42A-FAA3-41EC-A6FD-E72BFDB6F1E6}" destId="{F95348FF-1CE5-49C4-8B86-FBD3650EC343}" srcOrd="1" destOrd="0" parTransId="{318A0C6A-A4F4-4B52-A341-E98E1421B4AF}" sibTransId="{CE33E5C5-8799-49DE-AE78-5C8476FD481E}"/>
    <dgm:cxn modelId="{CE35B8A5-89D8-4422-8B89-F86DC066EFC5}" srcId="{3E56E42A-FAA3-41EC-A6FD-E72BFDB6F1E6}" destId="{887F355A-1ADA-4C1E-83DD-51EF7B578FA8}" srcOrd="6" destOrd="0" parTransId="{9ACE24FF-7115-488B-8779-C1EFB75A73A4}" sibTransId="{B6BFB1CC-ADC3-4469-91ED-64D98459030D}"/>
    <dgm:cxn modelId="{7CF790EE-C8DF-4FF3-8F22-1C73F5BFBBF0}" type="presOf" srcId="{9A8F63F6-336E-438D-B50A-7F81D7CD5920}" destId="{EBE99B74-CC5F-4C0D-BDAB-012740B169E2}" srcOrd="0" destOrd="0" presId="urn:microsoft.com/office/officeart/2005/8/layout/hProcess11"/>
    <dgm:cxn modelId="{2D313D6D-C96B-4C50-B7B8-C0926D620E40}" type="presOf" srcId="{3E56E42A-FAA3-41EC-A6FD-E72BFDB6F1E6}" destId="{4179CA91-CF54-4599-983C-E8B4DE28D4CD}" srcOrd="0" destOrd="0" presId="urn:microsoft.com/office/officeart/2005/8/layout/hProcess11"/>
    <dgm:cxn modelId="{B123CA8A-5F9A-465D-A695-67E162A4632B}" type="presOf" srcId="{C24BFDBA-276F-450D-9DD2-DBB02E0AC682}" destId="{C284F3B9-755A-48BA-BBD5-A6CAFF285934}" srcOrd="0" destOrd="0" presId="urn:microsoft.com/office/officeart/2005/8/layout/hProcess11"/>
    <dgm:cxn modelId="{110E9F29-E792-432F-9379-FDCE0FC029F9}" type="presOf" srcId="{AB96F265-99B2-4939-A869-A467D6886ED4}" destId="{43033015-95F0-497F-8FE1-B8B5251873F6}" srcOrd="0" destOrd="0" presId="urn:microsoft.com/office/officeart/2005/8/layout/hProcess11"/>
    <dgm:cxn modelId="{7C8704D1-EE78-4789-A2B7-FB051B9E696A}" type="presOf" srcId="{AE309B11-0991-4E65-963F-6D52B3365A5F}" destId="{6D055945-EC07-4C9E-9659-E05261836A0B}" srcOrd="0" destOrd="0" presId="urn:microsoft.com/office/officeart/2005/8/layout/hProcess11"/>
    <dgm:cxn modelId="{D1082A3E-1E49-4C5F-B87D-38713DC0C062}" type="presOf" srcId="{887F355A-1ADA-4C1E-83DD-51EF7B578FA8}" destId="{C59F7C8E-99CC-4B19-813E-36B91F75E65B}" srcOrd="0" destOrd="0" presId="urn:microsoft.com/office/officeart/2005/8/layout/hProcess11"/>
    <dgm:cxn modelId="{689900D9-62C0-4E17-95BE-F85B2EEF1998}" srcId="{3E56E42A-FAA3-41EC-A6FD-E72BFDB6F1E6}" destId="{36AFE741-C8E1-4AD4-9D54-B1FE0AB21817}" srcOrd="0" destOrd="0" parTransId="{68BEAD6B-49F5-4E8E-AFC4-0CB1907DD976}" sibTransId="{1B66022B-918A-42FE-BA75-BBC183AB7ABD}"/>
    <dgm:cxn modelId="{5245E8DF-F4F8-4286-A4A7-65EAA99BF23B}" type="presOf" srcId="{F95348FF-1CE5-49C4-8B86-FBD3650EC343}" destId="{080BA9F5-4AC8-4A4C-B0A3-85FF1ED61206}" srcOrd="0" destOrd="0" presId="urn:microsoft.com/office/officeart/2005/8/layout/hProcess11"/>
    <dgm:cxn modelId="{D2D317E7-0BC5-478A-BA95-FF2AA937A9A9}" srcId="{3E56E42A-FAA3-41EC-A6FD-E72BFDB6F1E6}" destId="{AB96F265-99B2-4939-A869-A467D6886ED4}" srcOrd="7" destOrd="0" parTransId="{E97FCE65-72CA-4360-97E9-5AB494CFE27F}" sibTransId="{2EB9F059-B647-40D6-BFEF-EB45F69BB132}"/>
    <dgm:cxn modelId="{056FDBA9-1254-4ED9-B8F5-1156FF431406}" type="presOf" srcId="{36AFE741-C8E1-4AD4-9D54-B1FE0AB21817}" destId="{A1885DB3-9956-4B75-BE9C-5056B105F4BA}" srcOrd="0" destOrd="0" presId="urn:microsoft.com/office/officeart/2005/8/layout/hProcess11"/>
    <dgm:cxn modelId="{DF7EF65E-825D-449D-B16C-1EF19A800313}" srcId="{3E56E42A-FAA3-41EC-A6FD-E72BFDB6F1E6}" destId="{EF2382B4-3352-4386-A85E-ADC6CE011E70}" srcOrd="2" destOrd="0" parTransId="{1488B59A-06C7-4A14-A025-E53CA33599BD}" sibTransId="{D6E6DFFA-6613-4100-B3BF-06EA455305FA}"/>
    <dgm:cxn modelId="{BA0E9442-2ECC-403B-9DB8-556C9F793AE8}" type="presParOf" srcId="{4179CA91-CF54-4599-983C-E8B4DE28D4CD}" destId="{B85ADDA2-8E63-47DD-A5D1-4E13D365BEF7}" srcOrd="0" destOrd="0" presId="urn:microsoft.com/office/officeart/2005/8/layout/hProcess11"/>
    <dgm:cxn modelId="{79F1D09E-67D3-434A-9CD2-D7767B0781B9}" type="presParOf" srcId="{4179CA91-CF54-4599-983C-E8B4DE28D4CD}" destId="{4C900905-2488-45C4-AFB5-F9352B09D4FE}" srcOrd="1" destOrd="0" presId="urn:microsoft.com/office/officeart/2005/8/layout/hProcess11"/>
    <dgm:cxn modelId="{A56D98FE-04F9-4FFE-9FAC-A1F74A89A499}" type="presParOf" srcId="{4C900905-2488-45C4-AFB5-F9352B09D4FE}" destId="{CFBF76E3-69A4-4A8E-9238-6F636AFB890C}" srcOrd="0" destOrd="0" presId="urn:microsoft.com/office/officeart/2005/8/layout/hProcess11"/>
    <dgm:cxn modelId="{71FF775F-FE82-477B-AFF7-86BA8A601870}" type="presParOf" srcId="{CFBF76E3-69A4-4A8E-9238-6F636AFB890C}" destId="{A1885DB3-9956-4B75-BE9C-5056B105F4BA}" srcOrd="0" destOrd="0" presId="urn:microsoft.com/office/officeart/2005/8/layout/hProcess11"/>
    <dgm:cxn modelId="{2197D7FF-05EA-4182-862C-93832C5D0A4E}" type="presParOf" srcId="{CFBF76E3-69A4-4A8E-9238-6F636AFB890C}" destId="{DB045268-730B-4D9F-874A-203BE3D020AF}" srcOrd="1" destOrd="0" presId="urn:microsoft.com/office/officeart/2005/8/layout/hProcess11"/>
    <dgm:cxn modelId="{C96F15F6-AB9E-483F-AF8A-FD52C0109E64}" type="presParOf" srcId="{CFBF76E3-69A4-4A8E-9238-6F636AFB890C}" destId="{C13E5201-4DF0-44BA-BF7C-391158153C2F}" srcOrd="2" destOrd="0" presId="urn:microsoft.com/office/officeart/2005/8/layout/hProcess11"/>
    <dgm:cxn modelId="{F219E584-A4D6-4327-B852-5DEA3101D249}" type="presParOf" srcId="{4C900905-2488-45C4-AFB5-F9352B09D4FE}" destId="{C82A49EE-8911-456E-A85F-B97C9A6B057D}" srcOrd="1" destOrd="0" presId="urn:microsoft.com/office/officeart/2005/8/layout/hProcess11"/>
    <dgm:cxn modelId="{A1683076-A6C8-41B1-939B-CA1AB1C554F5}" type="presParOf" srcId="{4C900905-2488-45C4-AFB5-F9352B09D4FE}" destId="{F711FBFE-963A-4F19-AD10-7E20B0E0D047}" srcOrd="2" destOrd="0" presId="urn:microsoft.com/office/officeart/2005/8/layout/hProcess11"/>
    <dgm:cxn modelId="{FED03F9D-535E-4041-B646-336D2EBF75B3}" type="presParOf" srcId="{F711FBFE-963A-4F19-AD10-7E20B0E0D047}" destId="{080BA9F5-4AC8-4A4C-B0A3-85FF1ED61206}" srcOrd="0" destOrd="0" presId="urn:microsoft.com/office/officeart/2005/8/layout/hProcess11"/>
    <dgm:cxn modelId="{533714C2-5938-4180-AC3B-BDE22A5CBCFD}" type="presParOf" srcId="{F711FBFE-963A-4F19-AD10-7E20B0E0D047}" destId="{AA4B7536-DAAB-4B5B-9D3A-EF20C11F0AE3}" srcOrd="1" destOrd="0" presId="urn:microsoft.com/office/officeart/2005/8/layout/hProcess11"/>
    <dgm:cxn modelId="{EDD8735C-7828-4D07-941D-ECB33CCC56A0}" type="presParOf" srcId="{F711FBFE-963A-4F19-AD10-7E20B0E0D047}" destId="{30EDFF4B-D5F7-40BC-A981-391238F26C11}" srcOrd="2" destOrd="0" presId="urn:microsoft.com/office/officeart/2005/8/layout/hProcess11"/>
    <dgm:cxn modelId="{E2D255F9-E73B-4A5E-898A-7F74F74C3DB8}" type="presParOf" srcId="{4C900905-2488-45C4-AFB5-F9352B09D4FE}" destId="{2CC85CAC-DFAF-42EF-BB5A-7DD95F570D7E}" srcOrd="3" destOrd="0" presId="urn:microsoft.com/office/officeart/2005/8/layout/hProcess11"/>
    <dgm:cxn modelId="{7CABF8F6-D583-4472-8531-62993336B2CF}" type="presParOf" srcId="{4C900905-2488-45C4-AFB5-F9352B09D4FE}" destId="{B078566D-524C-41C0-95E6-84A6D700A906}" srcOrd="4" destOrd="0" presId="urn:microsoft.com/office/officeart/2005/8/layout/hProcess11"/>
    <dgm:cxn modelId="{4B547A5A-92AB-4449-AD1E-5F6A9CB7E772}" type="presParOf" srcId="{B078566D-524C-41C0-95E6-84A6D700A906}" destId="{0ABD406A-38DE-4FE3-808E-E2F3A2B566A0}" srcOrd="0" destOrd="0" presId="urn:microsoft.com/office/officeart/2005/8/layout/hProcess11"/>
    <dgm:cxn modelId="{A6DC1F48-8BBE-4977-9B6B-E0612DF531DE}" type="presParOf" srcId="{B078566D-524C-41C0-95E6-84A6D700A906}" destId="{3E7CECD1-0F9D-454E-A7A8-AEE8E5B72E2F}" srcOrd="1" destOrd="0" presId="urn:microsoft.com/office/officeart/2005/8/layout/hProcess11"/>
    <dgm:cxn modelId="{E57AEAB6-D6D5-4D9F-BF24-84FF7BE28D68}" type="presParOf" srcId="{B078566D-524C-41C0-95E6-84A6D700A906}" destId="{9751D213-1021-430F-8641-9C3BEF91D71C}" srcOrd="2" destOrd="0" presId="urn:microsoft.com/office/officeart/2005/8/layout/hProcess11"/>
    <dgm:cxn modelId="{621E3DD4-DBF3-4A82-A3B0-A9541B324311}" type="presParOf" srcId="{4C900905-2488-45C4-AFB5-F9352B09D4FE}" destId="{671999DC-F056-4461-9F7F-647E34A02253}" srcOrd="5" destOrd="0" presId="urn:microsoft.com/office/officeart/2005/8/layout/hProcess11"/>
    <dgm:cxn modelId="{F2B1DAE4-5FCF-44FA-BF6F-0F5595B79536}" type="presParOf" srcId="{4C900905-2488-45C4-AFB5-F9352B09D4FE}" destId="{12611596-681C-4809-A137-C3EF3020FCD0}" srcOrd="6" destOrd="0" presId="urn:microsoft.com/office/officeart/2005/8/layout/hProcess11"/>
    <dgm:cxn modelId="{74174F2D-8F6E-496C-B982-0631A677D870}" type="presParOf" srcId="{12611596-681C-4809-A137-C3EF3020FCD0}" destId="{EBE99B74-CC5F-4C0D-BDAB-012740B169E2}" srcOrd="0" destOrd="0" presId="urn:microsoft.com/office/officeart/2005/8/layout/hProcess11"/>
    <dgm:cxn modelId="{CF7725C9-6273-4339-8E90-5AD2226724F3}" type="presParOf" srcId="{12611596-681C-4809-A137-C3EF3020FCD0}" destId="{616DDE27-0551-464B-9659-E85B9DCAE6F9}" srcOrd="1" destOrd="0" presId="urn:microsoft.com/office/officeart/2005/8/layout/hProcess11"/>
    <dgm:cxn modelId="{D9A62C56-6FFA-47D1-A666-647D2D916ABB}" type="presParOf" srcId="{12611596-681C-4809-A137-C3EF3020FCD0}" destId="{EB8C069D-2294-493C-8D0A-7D8907FA8940}" srcOrd="2" destOrd="0" presId="urn:microsoft.com/office/officeart/2005/8/layout/hProcess11"/>
    <dgm:cxn modelId="{C314D6E0-E782-4471-A8DF-CD7E6426EBA2}" type="presParOf" srcId="{4C900905-2488-45C4-AFB5-F9352B09D4FE}" destId="{345D12F6-E3AA-4EC6-85AD-1E9260E74852}" srcOrd="7" destOrd="0" presId="urn:microsoft.com/office/officeart/2005/8/layout/hProcess11"/>
    <dgm:cxn modelId="{C5DE4FC7-EADE-4051-BEE0-2F79320F5D85}" type="presParOf" srcId="{4C900905-2488-45C4-AFB5-F9352B09D4FE}" destId="{BEBEA389-204F-4158-B930-54472A9DFADC}" srcOrd="8" destOrd="0" presId="urn:microsoft.com/office/officeart/2005/8/layout/hProcess11"/>
    <dgm:cxn modelId="{69BFC4A4-4FB6-4E7D-A5D4-1EE45D94F5BC}" type="presParOf" srcId="{BEBEA389-204F-4158-B930-54472A9DFADC}" destId="{C284F3B9-755A-48BA-BBD5-A6CAFF285934}" srcOrd="0" destOrd="0" presId="urn:microsoft.com/office/officeart/2005/8/layout/hProcess11"/>
    <dgm:cxn modelId="{6C1E07E8-907E-4562-B95D-7454030C60D8}" type="presParOf" srcId="{BEBEA389-204F-4158-B930-54472A9DFADC}" destId="{91BC9682-B2DA-49DA-B2E4-7EB759E347C6}" srcOrd="1" destOrd="0" presId="urn:microsoft.com/office/officeart/2005/8/layout/hProcess11"/>
    <dgm:cxn modelId="{88F629D5-72C4-40D6-AD1C-1AF4B1601EA6}" type="presParOf" srcId="{BEBEA389-204F-4158-B930-54472A9DFADC}" destId="{7BE74103-77BD-41B3-99AB-E0574724667C}" srcOrd="2" destOrd="0" presId="urn:microsoft.com/office/officeart/2005/8/layout/hProcess11"/>
    <dgm:cxn modelId="{6E3DEF90-2EF0-4063-91C6-0798846DDDB9}" type="presParOf" srcId="{4C900905-2488-45C4-AFB5-F9352B09D4FE}" destId="{33A64DA4-B87E-4994-B167-6266F4589985}" srcOrd="9" destOrd="0" presId="urn:microsoft.com/office/officeart/2005/8/layout/hProcess11"/>
    <dgm:cxn modelId="{3A9BC09A-859E-4121-AC59-5D1C2E04ECA2}" type="presParOf" srcId="{4C900905-2488-45C4-AFB5-F9352B09D4FE}" destId="{5125B0FF-9EB8-4E77-8334-88073B6925ED}" srcOrd="10" destOrd="0" presId="urn:microsoft.com/office/officeart/2005/8/layout/hProcess11"/>
    <dgm:cxn modelId="{3371A9D0-6211-4C5A-A4CB-36B15ADE508A}" type="presParOf" srcId="{5125B0FF-9EB8-4E77-8334-88073B6925ED}" destId="{6D055945-EC07-4C9E-9659-E05261836A0B}" srcOrd="0" destOrd="0" presId="urn:microsoft.com/office/officeart/2005/8/layout/hProcess11"/>
    <dgm:cxn modelId="{9759B831-76CA-436D-8A13-27E06A2416D3}" type="presParOf" srcId="{5125B0FF-9EB8-4E77-8334-88073B6925ED}" destId="{6A62D68A-20BD-4DCC-9BD2-AF2721CB2FCE}" srcOrd="1" destOrd="0" presId="urn:microsoft.com/office/officeart/2005/8/layout/hProcess11"/>
    <dgm:cxn modelId="{19CBA144-EBB5-45B6-B6B6-31A97987CCC0}" type="presParOf" srcId="{5125B0FF-9EB8-4E77-8334-88073B6925ED}" destId="{3E0D7783-ABC8-4FE7-8EBD-5C8986312C29}" srcOrd="2" destOrd="0" presId="urn:microsoft.com/office/officeart/2005/8/layout/hProcess11"/>
    <dgm:cxn modelId="{74D1277F-0A53-4069-8113-0FB4992BE37B}" type="presParOf" srcId="{4C900905-2488-45C4-AFB5-F9352B09D4FE}" destId="{6D0A1A78-EDD2-4046-AA4C-1483E9C9D2DE}" srcOrd="11" destOrd="0" presId="urn:microsoft.com/office/officeart/2005/8/layout/hProcess11"/>
    <dgm:cxn modelId="{56E6EE11-00E4-4AF7-931D-B5281BFB216D}" type="presParOf" srcId="{4C900905-2488-45C4-AFB5-F9352B09D4FE}" destId="{2985774A-5FA1-456A-8FBD-276C8B91C5DB}" srcOrd="12" destOrd="0" presId="urn:microsoft.com/office/officeart/2005/8/layout/hProcess11"/>
    <dgm:cxn modelId="{9FFBCF5F-4E8B-4B9C-9C6D-D139B064A1EB}" type="presParOf" srcId="{2985774A-5FA1-456A-8FBD-276C8B91C5DB}" destId="{C59F7C8E-99CC-4B19-813E-36B91F75E65B}" srcOrd="0" destOrd="0" presId="urn:microsoft.com/office/officeart/2005/8/layout/hProcess11"/>
    <dgm:cxn modelId="{0F56CD1F-EB2F-4235-91D7-5B08BBD441AB}" type="presParOf" srcId="{2985774A-5FA1-456A-8FBD-276C8B91C5DB}" destId="{323F5F40-63C4-4697-A847-F8DB46ECEDEB}" srcOrd="1" destOrd="0" presId="urn:microsoft.com/office/officeart/2005/8/layout/hProcess11"/>
    <dgm:cxn modelId="{8ACBC30B-32B7-4460-8C70-307F26DC0759}" type="presParOf" srcId="{2985774A-5FA1-456A-8FBD-276C8B91C5DB}" destId="{AF4EA7B2-3D43-47FC-82AF-5DE6C77DA0E3}" srcOrd="2" destOrd="0" presId="urn:microsoft.com/office/officeart/2005/8/layout/hProcess11"/>
    <dgm:cxn modelId="{60870CDB-6E12-4D83-A872-6FDA4F10B712}" type="presParOf" srcId="{4C900905-2488-45C4-AFB5-F9352B09D4FE}" destId="{DE2D6703-2DA4-4AEE-AB21-F8522A853890}" srcOrd="13" destOrd="0" presId="urn:microsoft.com/office/officeart/2005/8/layout/hProcess11"/>
    <dgm:cxn modelId="{E97C8388-3AC0-45AE-8438-FF9639A09D68}" type="presParOf" srcId="{4C900905-2488-45C4-AFB5-F9352B09D4FE}" destId="{C53EA416-036C-4E28-81EF-957A70461823}" srcOrd="14" destOrd="0" presId="urn:microsoft.com/office/officeart/2005/8/layout/hProcess11"/>
    <dgm:cxn modelId="{944546AD-C402-447C-9025-1AF9158A8263}" type="presParOf" srcId="{C53EA416-036C-4E28-81EF-957A70461823}" destId="{43033015-95F0-497F-8FE1-B8B5251873F6}" srcOrd="0" destOrd="0" presId="urn:microsoft.com/office/officeart/2005/8/layout/hProcess11"/>
    <dgm:cxn modelId="{8EC8D311-EF58-417C-B141-FA965B845E05}" type="presParOf" srcId="{C53EA416-036C-4E28-81EF-957A70461823}" destId="{CA5F044F-7C9D-467E-9328-B6CFEB7E44B3}" srcOrd="1" destOrd="0" presId="urn:microsoft.com/office/officeart/2005/8/layout/hProcess11"/>
    <dgm:cxn modelId="{29A4BACA-0586-48C5-B7E9-DDEDA4DBA35A}" type="presParOf" srcId="{C53EA416-036C-4E28-81EF-957A70461823}" destId="{3E94EC6B-3501-403D-BA16-93764ABC95E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6E42A-FAA3-41EC-A6FD-E72BFDB6F1E6}" type="doc">
      <dgm:prSet loTypeId="urn:microsoft.com/office/officeart/2005/8/layout/hProcess11" loCatId="process" qsTypeId="urn:microsoft.com/office/officeart/2005/8/quickstyle/3d2" qsCatId="3D" csTypeId="urn:microsoft.com/office/officeart/2005/8/colors/colorful2" csCatId="colorful" phldr="1"/>
      <dgm:spPr/>
    </dgm:pt>
    <dgm:pt modelId="{36AFE741-C8E1-4AD4-9D54-B1FE0AB21817}">
      <dgm:prSet phldrT="[Texte]" custT="1"/>
      <dgm:spPr/>
      <dgm:t>
        <a:bodyPr/>
        <a:lstStyle/>
        <a:p>
          <a:r>
            <a:rPr lang="fr-CA" sz="1600" b="1" dirty="0"/>
            <a:t>Vague 1</a:t>
          </a:r>
        </a:p>
      </dgm:t>
    </dgm:pt>
    <dgm:pt modelId="{68BEAD6B-49F5-4E8E-AFC4-0CB1907DD976}" type="parTrans" cxnId="{689900D9-62C0-4E17-95BE-F85B2EEF1998}">
      <dgm:prSet/>
      <dgm:spPr/>
      <dgm:t>
        <a:bodyPr/>
        <a:lstStyle/>
        <a:p>
          <a:endParaRPr lang="fr-CA"/>
        </a:p>
      </dgm:t>
    </dgm:pt>
    <dgm:pt modelId="{1B66022B-918A-42FE-BA75-BBC183AB7ABD}" type="sibTrans" cxnId="{689900D9-62C0-4E17-95BE-F85B2EEF1998}">
      <dgm:prSet/>
      <dgm:spPr/>
      <dgm:t>
        <a:bodyPr/>
        <a:lstStyle/>
        <a:p>
          <a:endParaRPr lang="fr-CA"/>
        </a:p>
      </dgm:t>
    </dgm:pt>
    <dgm:pt modelId="{F95348FF-1CE5-49C4-8B86-FBD3650EC343}">
      <dgm:prSet phldrT="[Texte]" custT="1"/>
      <dgm:spPr/>
      <dgm:t>
        <a:bodyPr/>
        <a:lstStyle/>
        <a:p>
          <a:r>
            <a:rPr lang="fr-CA" sz="1600" b="1" dirty="0"/>
            <a:t>Vague 2</a:t>
          </a:r>
        </a:p>
      </dgm:t>
    </dgm:pt>
    <dgm:pt modelId="{318A0C6A-A4F4-4B52-A341-E98E1421B4AF}" type="parTrans" cxnId="{F846D915-257D-494E-959C-BE3D8A39E611}">
      <dgm:prSet/>
      <dgm:spPr/>
      <dgm:t>
        <a:bodyPr/>
        <a:lstStyle/>
        <a:p>
          <a:endParaRPr lang="fr-CA"/>
        </a:p>
      </dgm:t>
    </dgm:pt>
    <dgm:pt modelId="{CE33E5C5-8799-49DE-AE78-5C8476FD481E}" type="sibTrans" cxnId="{F846D915-257D-494E-959C-BE3D8A39E611}">
      <dgm:prSet/>
      <dgm:spPr/>
      <dgm:t>
        <a:bodyPr/>
        <a:lstStyle/>
        <a:p>
          <a:endParaRPr lang="fr-CA"/>
        </a:p>
      </dgm:t>
    </dgm:pt>
    <dgm:pt modelId="{EF2382B4-3352-4386-A85E-ADC6CE011E70}">
      <dgm:prSet phldrT="[Texte]" custT="1"/>
      <dgm:spPr/>
      <dgm:t>
        <a:bodyPr/>
        <a:lstStyle/>
        <a:p>
          <a:r>
            <a:rPr lang="fr-CA" sz="1600" b="1" dirty="0"/>
            <a:t>Vague 3</a:t>
          </a:r>
        </a:p>
      </dgm:t>
    </dgm:pt>
    <dgm:pt modelId="{1488B59A-06C7-4A14-A025-E53CA33599BD}" type="parTrans" cxnId="{DF7EF65E-825D-449D-B16C-1EF19A800313}">
      <dgm:prSet/>
      <dgm:spPr/>
      <dgm:t>
        <a:bodyPr/>
        <a:lstStyle/>
        <a:p>
          <a:endParaRPr lang="fr-CA"/>
        </a:p>
      </dgm:t>
    </dgm:pt>
    <dgm:pt modelId="{D6E6DFFA-6613-4100-B3BF-06EA455305FA}" type="sibTrans" cxnId="{DF7EF65E-825D-449D-B16C-1EF19A800313}">
      <dgm:prSet/>
      <dgm:spPr/>
      <dgm:t>
        <a:bodyPr/>
        <a:lstStyle/>
        <a:p>
          <a:endParaRPr lang="fr-CA"/>
        </a:p>
      </dgm:t>
    </dgm:pt>
    <dgm:pt modelId="{9A8F63F6-336E-438D-B50A-7F81D7CD5920}">
      <dgm:prSet phldrT="[Texte]" custT="1"/>
      <dgm:spPr/>
      <dgm:t>
        <a:bodyPr/>
        <a:lstStyle/>
        <a:p>
          <a:r>
            <a:rPr lang="fr-CA" sz="1600" b="1" dirty="0"/>
            <a:t>Vague 4</a:t>
          </a:r>
        </a:p>
      </dgm:t>
    </dgm:pt>
    <dgm:pt modelId="{B11D15B6-2D3D-48DD-8B1B-C2EF6615CE64}" type="parTrans" cxnId="{1FA1C4A2-5C54-4383-803B-75B252D456D3}">
      <dgm:prSet/>
      <dgm:spPr/>
      <dgm:t>
        <a:bodyPr/>
        <a:lstStyle/>
        <a:p>
          <a:endParaRPr lang="fr-CA"/>
        </a:p>
      </dgm:t>
    </dgm:pt>
    <dgm:pt modelId="{D35B5A4E-E537-4D48-BA92-01E7824FAD44}" type="sibTrans" cxnId="{1FA1C4A2-5C54-4383-803B-75B252D456D3}">
      <dgm:prSet/>
      <dgm:spPr/>
      <dgm:t>
        <a:bodyPr/>
        <a:lstStyle/>
        <a:p>
          <a:endParaRPr lang="fr-CA"/>
        </a:p>
      </dgm:t>
    </dgm:pt>
    <dgm:pt modelId="{C24BFDBA-276F-450D-9DD2-DBB02E0AC682}">
      <dgm:prSet phldrT="[Texte]" custT="1"/>
      <dgm:spPr/>
      <dgm:t>
        <a:bodyPr/>
        <a:lstStyle/>
        <a:p>
          <a:r>
            <a:rPr lang="fr-CA" sz="1600" b="1" dirty="0"/>
            <a:t>Vague 5</a:t>
          </a:r>
        </a:p>
      </dgm:t>
    </dgm:pt>
    <dgm:pt modelId="{49E0E1A3-A7AC-4BE1-9DC5-2219846CD933}" type="parTrans" cxnId="{157D0B06-EC78-4827-955C-E9E9104809A1}">
      <dgm:prSet/>
      <dgm:spPr/>
      <dgm:t>
        <a:bodyPr/>
        <a:lstStyle/>
        <a:p>
          <a:endParaRPr lang="fr-CA"/>
        </a:p>
      </dgm:t>
    </dgm:pt>
    <dgm:pt modelId="{D9702510-6704-40D6-8F27-352466AA3648}" type="sibTrans" cxnId="{157D0B06-EC78-4827-955C-E9E9104809A1}">
      <dgm:prSet/>
      <dgm:spPr/>
      <dgm:t>
        <a:bodyPr/>
        <a:lstStyle/>
        <a:p>
          <a:endParaRPr lang="fr-CA"/>
        </a:p>
      </dgm:t>
    </dgm:pt>
    <dgm:pt modelId="{AE309B11-0991-4E65-963F-6D52B3365A5F}">
      <dgm:prSet phldrT="[Texte]" custT="1"/>
      <dgm:spPr/>
      <dgm:t>
        <a:bodyPr/>
        <a:lstStyle/>
        <a:p>
          <a:r>
            <a:rPr lang="fr-CA" sz="1600" b="1" dirty="0"/>
            <a:t>Vague 6</a:t>
          </a:r>
        </a:p>
      </dgm:t>
    </dgm:pt>
    <dgm:pt modelId="{22B6BF07-0D56-487E-B016-D9696C5946DC}" type="parTrans" cxnId="{10EC384A-07B7-463E-8663-E82501B8615C}">
      <dgm:prSet/>
      <dgm:spPr/>
      <dgm:t>
        <a:bodyPr/>
        <a:lstStyle/>
        <a:p>
          <a:endParaRPr lang="fr-CA"/>
        </a:p>
      </dgm:t>
    </dgm:pt>
    <dgm:pt modelId="{B4737387-1341-45C6-A785-E4AD1F7CE0E6}" type="sibTrans" cxnId="{10EC384A-07B7-463E-8663-E82501B8615C}">
      <dgm:prSet/>
      <dgm:spPr/>
      <dgm:t>
        <a:bodyPr/>
        <a:lstStyle/>
        <a:p>
          <a:endParaRPr lang="fr-CA"/>
        </a:p>
      </dgm:t>
    </dgm:pt>
    <dgm:pt modelId="{CD464423-5EAB-488D-A256-B7CFC198CE7A}">
      <dgm:prSet phldrT="[Texte]" custT="1"/>
      <dgm:spPr/>
      <dgm:t>
        <a:bodyPr/>
        <a:lstStyle/>
        <a:p>
          <a:r>
            <a:rPr lang="fr-CA" sz="1600" b="1" dirty="0" smtClean="0"/>
            <a:t>Vague 7</a:t>
          </a:r>
          <a:endParaRPr lang="fr-CA" sz="1600" b="1" dirty="0"/>
        </a:p>
      </dgm:t>
    </dgm:pt>
    <dgm:pt modelId="{7FEF8FFA-C207-477E-B909-B4904FE0BF13}" type="parTrans" cxnId="{E060EC9F-B05A-4768-81CA-386A66CDEB51}">
      <dgm:prSet/>
      <dgm:spPr/>
      <dgm:t>
        <a:bodyPr/>
        <a:lstStyle/>
        <a:p>
          <a:endParaRPr lang="fr-FR"/>
        </a:p>
      </dgm:t>
    </dgm:pt>
    <dgm:pt modelId="{C06663D1-C947-43A2-9A0D-8BEFB414CDB4}" type="sibTrans" cxnId="{E060EC9F-B05A-4768-81CA-386A66CDEB51}">
      <dgm:prSet/>
      <dgm:spPr/>
      <dgm:t>
        <a:bodyPr/>
        <a:lstStyle/>
        <a:p>
          <a:endParaRPr lang="fr-FR"/>
        </a:p>
      </dgm:t>
    </dgm:pt>
    <dgm:pt modelId="{D0BF4B92-444D-4652-B6C7-C8D697A893F1}">
      <dgm:prSet phldrT="[Texte]" custT="1"/>
      <dgm:spPr/>
      <dgm:t>
        <a:bodyPr/>
        <a:lstStyle/>
        <a:p>
          <a:r>
            <a:rPr lang="fr-CA" sz="1600" b="1" dirty="0" smtClean="0"/>
            <a:t>Période haute endémicité</a:t>
          </a:r>
          <a:endParaRPr lang="fr-CA" sz="1600" b="1" dirty="0"/>
        </a:p>
      </dgm:t>
    </dgm:pt>
    <dgm:pt modelId="{83302179-FF90-49C1-A86A-4A31B03DE561}" type="parTrans" cxnId="{B9F02486-8645-4D64-9178-E8C4DB5349A4}">
      <dgm:prSet/>
      <dgm:spPr/>
      <dgm:t>
        <a:bodyPr/>
        <a:lstStyle/>
        <a:p>
          <a:endParaRPr lang="fr-FR"/>
        </a:p>
      </dgm:t>
    </dgm:pt>
    <dgm:pt modelId="{B9AD220C-D33D-4226-AB47-DBCF1A74181D}" type="sibTrans" cxnId="{B9F02486-8645-4D64-9178-E8C4DB5349A4}">
      <dgm:prSet/>
      <dgm:spPr/>
      <dgm:t>
        <a:bodyPr/>
        <a:lstStyle/>
        <a:p>
          <a:endParaRPr lang="fr-FR"/>
        </a:p>
      </dgm:t>
    </dgm:pt>
    <dgm:pt modelId="{4179CA91-CF54-4599-983C-E8B4DE28D4CD}" type="pres">
      <dgm:prSet presAssocID="{3E56E42A-FAA3-41EC-A6FD-E72BFDB6F1E6}" presName="Name0" presStyleCnt="0">
        <dgm:presLayoutVars>
          <dgm:dir/>
          <dgm:resizeHandles val="exact"/>
        </dgm:presLayoutVars>
      </dgm:prSet>
      <dgm:spPr/>
    </dgm:pt>
    <dgm:pt modelId="{B85ADDA2-8E63-47DD-A5D1-4E13D365BEF7}" type="pres">
      <dgm:prSet presAssocID="{3E56E42A-FAA3-41EC-A6FD-E72BFDB6F1E6}" presName="arrow" presStyleLbl="bgShp" presStyleIdx="0" presStyleCnt="1" custScaleY="65781" custLinFactNeighborX="-858" custLinFactNeighborY="-2086"/>
      <dgm:spPr/>
    </dgm:pt>
    <dgm:pt modelId="{4C900905-2488-45C4-AFB5-F9352B09D4FE}" type="pres">
      <dgm:prSet presAssocID="{3E56E42A-FAA3-41EC-A6FD-E72BFDB6F1E6}" presName="points" presStyleCnt="0"/>
      <dgm:spPr/>
    </dgm:pt>
    <dgm:pt modelId="{CFBF76E3-69A4-4A8E-9238-6F636AFB890C}" type="pres">
      <dgm:prSet presAssocID="{36AFE741-C8E1-4AD4-9D54-B1FE0AB21817}" presName="compositeA" presStyleCnt="0"/>
      <dgm:spPr/>
    </dgm:pt>
    <dgm:pt modelId="{A1885DB3-9956-4B75-BE9C-5056B105F4BA}" type="pres">
      <dgm:prSet presAssocID="{36AFE741-C8E1-4AD4-9D54-B1FE0AB21817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B045268-730B-4D9F-874A-203BE3D020AF}" type="pres">
      <dgm:prSet presAssocID="{36AFE741-C8E1-4AD4-9D54-B1FE0AB21817}" presName="circleA" presStyleLbl="node1" presStyleIdx="0" presStyleCnt="8"/>
      <dgm:spPr/>
    </dgm:pt>
    <dgm:pt modelId="{C13E5201-4DF0-44BA-BF7C-391158153C2F}" type="pres">
      <dgm:prSet presAssocID="{36AFE741-C8E1-4AD4-9D54-B1FE0AB21817}" presName="spaceA" presStyleCnt="0"/>
      <dgm:spPr/>
    </dgm:pt>
    <dgm:pt modelId="{C82A49EE-8911-456E-A85F-B97C9A6B057D}" type="pres">
      <dgm:prSet presAssocID="{1B66022B-918A-42FE-BA75-BBC183AB7ABD}" presName="space" presStyleCnt="0"/>
      <dgm:spPr/>
    </dgm:pt>
    <dgm:pt modelId="{F711FBFE-963A-4F19-AD10-7E20B0E0D047}" type="pres">
      <dgm:prSet presAssocID="{F95348FF-1CE5-49C4-8B86-FBD3650EC343}" presName="compositeB" presStyleCnt="0"/>
      <dgm:spPr/>
    </dgm:pt>
    <dgm:pt modelId="{080BA9F5-4AC8-4A4C-B0A3-85FF1ED61206}" type="pres">
      <dgm:prSet presAssocID="{F95348FF-1CE5-49C4-8B86-FBD3650EC343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A4B7536-DAAB-4B5B-9D3A-EF20C11F0AE3}" type="pres">
      <dgm:prSet presAssocID="{F95348FF-1CE5-49C4-8B86-FBD3650EC343}" presName="circleB" presStyleLbl="node1" presStyleIdx="1" presStyleCnt="8"/>
      <dgm:spPr/>
    </dgm:pt>
    <dgm:pt modelId="{30EDFF4B-D5F7-40BC-A981-391238F26C11}" type="pres">
      <dgm:prSet presAssocID="{F95348FF-1CE5-49C4-8B86-FBD3650EC343}" presName="spaceB" presStyleCnt="0"/>
      <dgm:spPr/>
    </dgm:pt>
    <dgm:pt modelId="{2CC85CAC-DFAF-42EF-BB5A-7DD95F570D7E}" type="pres">
      <dgm:prSet presAssocID="{CE33E5C5-8799-49DE-AE78-5C8476FD481E}" presName="space" presStyleCnt="0"/>
      <dgm:spPr/>
    </dgm:pt>
    <dgm:pt modelId="{B078566D-524C-41C0-95E6-84A6D700A906}" type="pres">
      <dgm:prSet presAssocID="{EF2382B4-3352-4386-A85E-ADC6CE011E70}" presName="compositeA" presStyleCnt="0"/>
      <dgm:spPr/>
    </dgm:pt>
    <dgm:pt modelId="{0ABD406A-38DE-4FE3-808E-E2F3A2B566A0}" type="pres">
      <dgm:prSet presAssocID="{EF2382B4-3352-4386-A85E-ADC6CE011E70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E7CECD1-0F9D-454E-A7A8-AEE8E5B72E2F}" type="pres">
      <dgm:prSet presAssocID="{EF2382B4-3352-4386-A85E-ADC6CE011E70}" presName="circleA" presStyleLbl="node1" presStyleIdx="2" presStyleCnt="8"/>
      <dgm:spPr/>
    </dgm:pt>
    <dgm:pt modelId="{9751D213-1021-430F-8641-9C3BEF91D71C}" type="pres">
      <dgm:prSet presAssocID="{EF2382B4-3352-4386-A85E-ADC6CE011E70}" presName="spaceA" presStyleCnt="0"/>
      <dgm:spPr/>
    </dgm:pt>
    <dgm:pt modelId="{671999DC-F056-4461-9F7F-647E34A02253}" type="pres">
      <dgm:prSet presAssocID="{D6E6DFFA-6613-4100-B3BF-06EA455305FA}" presName="space" presStyleCnt="0"/>
      <dgm:spPr/>
    </dgm:pt>
    <dgm:pt modelId="{12611596-681C-4809-A137-C3EF3020FCD0}" type="pres">
      <dgm:prSet presAssocID="{9A8F63F6-336E-438D-B50A-7F81D7CD5920}" presName="compositeB" presStyleCnt="0"/>
      <dgm:spPr/>
    </dgm:pt>
    <dgm:pt modelId="{EBE99B74-CC5F-4C0D-BDAB-012740B169E2}" type="pres">
      <dgm:prSet presAssocID="{9A8F63F6-336E-438D-B50A-7F81D7CD5920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16DDE27-0551-464B-9659-E85B9DCAE6F9}" type="pres">
      <dgm:prSet presAssocID="{9A8F63F6-336E-438D-B50A-7F81D7CD5920}" presName="circleB" presStyleLbl="node1" presStyleIdx="3" presStyleCnt="8"/>
      <dgm:spPr/>
    </dgm:pt>
    <dgm:pt modelId="{EB8C069D-2294-493C-8D0A-7D8907FA8940}" type="pres">
      <dgm:prSet presAssocID="{9A8F63F6-336E-438D-B50A-7F81D7CD5920}" presName="spaceB" presStyleCnt="0"/>
      <dgm:spPr/>
    </dgm:pt>
    <dgm:pt modelId="{345D12F6-E3AA-4EC6-85AD-1E9260E74852}" type="pres">
      <dgm:prSet presAssocID="{D35B5A4E-E537-4D48-BA92-01E7824FAD44}" presName="space" presStyleCnt="0"/>
      <dgm:spPr/>
    </dgm:pt>
    <dgm:pt modelId="{BEBEA389-204F-4158-B930-54472A9DFADC}" type="pres">
      <dgm:prSet presAssocID="{C24BFDBA-276F-450D-9DD2-DBB02E0AC682}" presName="compositeA" presStyleCnt="0"/>
      <dgm:spPr/>
    </dgm:pt>
    <dgm:pt modelId="{C284F3B9-755A-48BA-BBD5-A6CAFF285934}" type="pres">
      <dgm:prSet presAssocID="{C24BFDBA-276F-450D-9DD2-DBB02E0AC682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1BC9682-B2DA-49DA-B2E4-7EB759E347C6}" type="pres">
      <dgm:prSet presAssocID="{C24BFDBA-276F-450D-9DD2-DBB02E0AC682}" presName="circleA" presStyleLbl="node1" presStyleIdx="4" presStyleCnt="8"/>
      <dgm:spPr/>
    </dgm:pt>
    <dgm:pt modelId="{7BE74103-77BD-41B3-99AB-E0574724667C}" type="pres">
      <dgm:prSet presAssocID="{C24BFDBA-276F-450D-9DD2-DBB02E0AC682}" presName="spaceA" presStyleCnt="0"/>
      <dgm:spPr/>
    </dgm:pt>
    <dgm:pt modelId="{33A64DA4-B87E-4994-B167-6266F4589985}" type="pres">
      <dgm:prSet presAssocID="{D9702510-6704-40D6-8F27-352466AA3648}" presName="space" presStyleCnt="0"/>
      <dgm:spPr/>
    </dgm:pt>
    <dgm:pt modelId="{5125B0FF-9EB8-4E77-8334-88073B6925ED}" type="pres">
      <dgm:prSet presAssocID="{AE309B11-0991-4E65-963F-6D52B3365A5F}" presName="compositeB" presStyleCnt="0"/>
      <dgm:spPr/>
    </dgm:pt>
    <dgm:pt modelId="{6D055945-EC07-4C9E-9659-E05261836A0B}" type="pres">
      <dgm:prSet presAssocID="{AE309B11-0991-4E65-963F-6D52B3365A5F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A62D68A-20BD-4DCC-9BD2-AF2721CB2FCE}" type="pres">
      <dgm:prSet presAssocID="{AE309B11-0991-4E65-963F-6D52B3365A5F}" presName="circleB" presStyleLbl="node1" presStyleIdx="5" presStyleCnt="8"/>
      <dgm:spPr/>
    </dgm:pt>
    <dgm:pt modelId="{3E0D7783-ABC8-4FE7-8EBD-5C8986312C29}" type="pres">
      <dgm:prSet presAssocID="{AE309B11-0991-4E65-963F-6D52B3365A5F}" presName="spaceB" presStyleCnt="0"/>
      <dgm:spPr/>
    </dgm:pt>
    <dgm:pt modelId="{6A349CDC-752B-4B58-8071-59AE536A607D}" type="pres">
      <dgm:prSet presAssocID="{B4737387-1341-45C6-A785-E4AD1F7CE0E6}" presName="space" presStyleCnt="0"/>
      <dgm:spPr/>
    </dgm:pt>
    <dgm:pt modelId="{660F48F1-FC2D-4CFC-AE1B-6E8FC6DB43D7}" type="pres">
      <dgm:prSet presAssocID="{CD464423-5EAB-488D-A256-B7CFC198CE7A}" presName="compositeA" presStyleCnt="0"/>
      <dgm:spPr/>
    </dgm:pt>
    <dgm:pt modelId="{2034E5A3-A765-4BF3-8B18-00AD5E298C88}" type="pres">
      <dgm:prSet presAssocID="{CD464423-5EAB-488D-A256-B7CFC198CE7A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C66129-50B4-4FD3-87D0-54BFD603A08F}" type="pres">
      <dgm:prSet presAssocID="{CD464423-5EAB-488D-A256-B7CFC198CE7A}" presName="circleA" presStyleLbl="node1" presStyleIdx="6" presStyleCnt="8"/>
      <dgm:spPr/>
    </dgm:pt>
    <dgm:pt modelId="{542C8FBA-A24C-41BE-AFDC-F2D86E094CA8}" type="pres">
      <dgm:prSet presAssocID="{CD464423-5EAB-488D-A256-B7CFC198CE7A}" presName="spaceA" presStyleCnt="0"/>
      <dgm:spPr/>
    </dgm:pt>
    <dgm:pt modelId="{593B3DB9-5E87-4AE0-9740-CFA0E315168D}" type="pres">
      <dgm:prSet presAssocID="{C06663D1-C947-43A2-9A0D-8BEFB414CDB4}" presName="space" presStyleCnt="0"/>
      <dgm:spPr/>
    </dgm:pt>
    <dgm:pt modelId="{D2FE174E-5BEE-472C-8341-C47B8DA8BD25}" type="pres">
      <dgm:prSet presAssocID="{D0BF4B92-444D-4652-B6C7-C8D697A893F1}" presName="compositeB" presStyleCnt="0"/>
      <dgm:spPr/>
    </dgm:pt>
    <dgm:pt modelId="{AB7F7DBD-28D2-43DB-8A4C-680E8F7E856B}" type="pres">
      <dgm:prSet presAssocID="{D0BF4B92-444D-4652-B6C7-C8D697A893F1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616057-A8F6-48D0-B3C3-6BFA40AA4D76}" type="pres">
      <dgm:prSet presAssocID="{D0BF4B92-444D-4652-B6C7-C8D697A893F1}" presName="circleB" presStyleLbl="node1" presStyleIdx="7" presStyleCnt="8"/>
      <dgm:spPr/>
    </dgm:pt>
    <dgm:pt modelId="{35945FD5-7FE1-4668-A9B0-2D147DA450A5}" type="pres">
      <dgm:prSet presAssocID="{D0BF4B92-444D-4652-B6C7-C8D697A893F1}" presName="spaceB" presStyleCnt="0"/>
      <dgm:spPr/>
    </dgm:pt>
  </dgm:ptLst>
  <dgm:cxnLst>
    <dgm:cxn modelId="{10EC384A-07B7-463E-8663-E82501B8615C}" srcId="{3E56E42A-FAA3-41EC-A6FD-E72BFDB6F1E6}" destId="{AE309B11-0991-4E65-963F-6D52B3365A5F}" srcOrd="5" destOrd="0" parTransId="{22B6BF07-0D56-487E-B016-D9696C5946DC}" sibTransId="{B4737387-1341-45C6-A785-E4AD1F7CE0E6}"/>
    <dgm:cxn modelId="{1FA1C4A2-5C54-4383-803B-75B252D456D3}" srcId="{3E56E42A-FAA3-41EC-A6FD-E72BFDB6F1E6}" destId="{9A8F63F6-336E-438D-B50A-7F81D7CD5920}" srcOrd="3" destOrd="0" parTransId="{B11D15B6-2D3D-48DD-8B1B-C2EF6615CE64}" sibTransId="{D35B5A4E-E537-4D48-BA92-01E7824FAD44}"/>
    <dgm:cxn modelId="{157D0B06-EC78-4827-955C-E9E9104809A1}" srcId="{3E56E42A-FAA3-41EC-A6FD-E72BFDB6F1E6}" destId="{C24BFDBA-276F-450D-9DD2-DBB02E0AC682}" srcOrd="4" destOrd="0" parTransId="{49E0E1A3-A7AC-4BE1-9DC5-2219846CD933}" sibTransId="{D9702510-6704-40D6-8F27-352466AA3648}"/>
    <dgm:cxn modelId="{E060EC9F-B05A-4768-81CA-386A66CDEB51}" srcId="{3E56E42A-FAA3-41EC-A6FD-E72BFDB6F1E6}" destId="{CD464423-5EAB-488D-A256-B7CFC198CE7A}" srcOrd="6" destOrd="0" parTransId="{7FEF8FFA-C207-477E-B909-B4904FE0BF13}" sibTransId="{C06663D1-C947-43A2-9A0D-8BEFB414CDB4}"/>
    <dgm:cxn modelId="{4C6A0D38-B758-42AF-B65B-AA3C734FA797}" type="presOf" srcId="{EF2382B4-3352-4386-A85E-ADC6CE011E70}" destId="{0ABD406A-38DE-4FE3-808E-E2F3A2B566A0}" srcOrd="0" destOrd="0" presId="urn:microsoft.com/office/officeart/2005/8/layout/hProcess11"/>
    <dgm:cxn modelId="{F846D915-257D-494E-959C-BE3D8A39E611}" srcId="{3E56E42A-FAA3-41EC-A6FD-E72BFDB6F1E6}" destId="{F95348FF-1CE5-49C4-8B86-FBD3650EC343}" srcOrd="1" destOrd="0" parTransId="{318A0C6A-A4F4-4B52-A341-E98E1421B4AF}" sibTransId="{CE33E5C5-8799-49DE-AE78-5C8476FD481E}"/>
    <dgm:cxn modelId="{7CF790EE-C8DF-4FF3-8F22-1C73F5BFBBF0}" type="presOf" srcId="{9A8F63F6-336E-438D-B50A-7F81D7CD5920}" destId="{EBE99B74-CC5F-4C0D-BDAB-012740B169E2}" srcOrd="0" destOrd="0" presId="urn:microsoft.com/office/officeart/2005/8/layout/hProcess11"/>
    <dgm:cxn modelId="{2D313D6D-C96B-4C50-B7B8-C0926D620E40}" type="presOf" srcId="{3E56E42A-FAA3-41EC-A6FD-E72BFDB6F1E6}" destId="{4179CA91-CF54-4599-983C-E8B4DE28D4CD}" srcOrd="0" destOrd="0" presId="urn:microsoft.com/office/officeart/2005/8/layout/hProcess11"/>
    <dgm:cxn modelId="{B123CA8A-5F9A-465D-A695-67E162A4632B}" type="presOf" srcId="{C24BFDBA-276F-450D-9DD2-DBB02E0AC682}" destId="{C284F3B9-755A-48BA-BBD5-A6CAFF285934}" srcOrd="0" destOrd="0" presId="urn:microsoft.com/office/officeart/2005/8/layout/hProcess11"/>
    <dgm:cxn modelId="{7C8704D1-EE78-4789-A2B7-FB051B9E696A}" type="presOf" srcId="{AE309B11-0991-4E65-963F-6D52B3365A5F}" destId="{6D055945-EC07-4C9E-9659-E05261836A0B}" srcOrd="0" destOrd="0" presId="urn:microsoft.com/office/officeart/2005/8/layout/hProcess11"/>
    <dgm:cxn modelId="{689900D9-62C0-4E17-95BE-F85B2EEF1998}" srcId="{3E56E42A-FAA3-41EC-A6FD-E72BFDB6F1E6}" destId="{36AFE741-C8E1-4AD4-9D54-B1FE0AB21817}" srcOrd="0" destOrd="0" parTransId="{68BEAD6B-49F5-4E8E-AFC4-0CB1907DD976}" sibTransId="{1B66022B-918A-42FE-BA75-BBC183AB7ABD}"/>
    <dgm:cxn modelId="{364BF394-E277-4602-B1DC-83350AE78E19}" type="presOf" srcId="{D0BF4B92-444D-4652-B6C7-C8D697A893F1}" destId="{AB7F7DBD-28D2-43DB-8A4C-680E8F7E856B}" srcOrd="0" destOrd="0" presId="urn:microsoft.com/office/officeart/2005/8/layout/hProcess11"/>
    <dgm:cxn modelId="{5245E8DF-F4F8-4286-A4A7-65EAA99BF23B}" type="presOf" srcId="{F95348FF-1CE5-49C4-8B86-FBD3650EC343}" destId="{080BA9F5-4AC8-4A4C-B0A3-85FF1ED61206}" srcOrd="0" destOrd="0" presId="urn:microsoft.com/office/officeart/2005/8/layout/hProcess11"/>
    <dgm:cxn modelId="{21150304-4860-47DA-9127-2DA014F0B7C9}" type="presOf" srcId="{CD464423-5EAB-488D-A256-B7CFC198CE7A}" destId="{2034E5A3-A765-4BF3-8B18-00AD5E298C88}" srcOrd="0" destOrd="0" presId="urn:microsoft.com/office/officeart/2005/8/layout/hProcess11"/>
    <dgm:cxn modelId="{056FDBA9-1254-4ED9-B8F5-1156FF431406}" type="presOf" srcId="{36AFE741-C8E1-4AD4-9D54-B1FE0AB21817}" destId="{A1885DB3-9956-4B75-BE9C-5056B105F4BA}" srcOrd="0" destOrd="0" presId="urn:microsoft.com/office/officeart/2005/8/layout/hProcess11"/>
    <dgm:cxn modelId="{DF7EF65E-825D-449D-B16C-1EF19A800313}" srcId="{3E56E42A-FAA3-41EC-A6FD-E72BFDB6F1E6}" destId="{EF2382B4-3352-4386-A85E-ADC6CE011E70}" srcOrd="2" destOrd="0" parTransId="{1488B59A-06C7-4A14-A025-E53CA33599BD}" sibTransId="{D6E6DFFA-6613-4100-B3BF-06EA455305FA}"/>
    <dgm:cxn modelId="{B9F02486-8645-4D64-9178-E8C4DB5349A4}" srcId="{3E56E42A-FAA3-41EC-A6FD-E72BFDB6F1E6}" destId="{D0BF4B92-444D-4652-B6C7-C8D697A893F1}" srcOrd="7" destOrd="0" parTransId="{83302179-FF90-49C1-A86A-4A31B03DE561}" sibTransId="{B9AD220C-D33D-4226-AB47-DBCF1A74181D}"/>
    <dgm:cxn modelId="{BA0E9442-2ECC-403B-9DB8-556C9F793AE8}" type="presParOf" srcId="{4179CA91-CF54-4599-983C-E8B4DE28D4CD}" destId="{B85ADDA2-8E63-47DD-A5D1-4E13D365BEF7}" srcOrd="0" destOrd="0" presId="urn:microsoft.com/office/officeart/2005/8/layout/hProcess11"/>
    <dgm:cxn modelId="{79F1D09E-67D3-434A-9CD2-D7767B0781B9}" type="presParOf" srcId="{4179CA91-CF54-4599-983C-E8B4DE28D4CD}" destId="{4C900905-2488-45C4-AFB5-F9352B09D4FE}" srcOrd="1" destOrd="0" presId="urn:microsoft.com/office/officeart/2005/8/layout/hProcess11"/>
    <dgm:cxn modelId="{A56D98FE-04F9-4FFE-9FAC-A1F74A89A499}" type="presParOf" srcId="{4C900905-2488-45C4-AFB5-F9352B09D4FE}" destId="{CFBF76E3-69A4-4A8E-9238-6F636AFB890C}" srcOrd="0" destOrd="0" presId="urn:microsoft.com/office/officeart/2005/8/layout/hProcess11"/>
    <dgm:cxn modelId="{71FF775F-FE82-477B-AFF7-86BA8A601870}" type="presParOf" srcId="{CFBF76E3-69A4-4A8E-9238-6F636AFB890C}" destId="{A1885DB3-9956-4B75-BE9C-5056B105F4BA}" srcOrd="0" destOrd="0" presId="urn:microsoft.com/office/officeart/2005/8/layout/hProcess11"/>
    <dgm:cxn modelId="{2197D7FF-05EA-4182-862C-93832C5D0A4E}" type="presParOf" srcId="{CFBF76E3-69A4-4A8E-9238-6F636AFB890C}" destId="{DB045268-730B-4D9F-874A-203BE3D020AF}" srcOrd="1" destOrd="0" presId="urn:microsoft.com/office/officeart/2005/8/layout/hProcess11"/>
    <dgm:cxn modelId="{C96F15F6-AB9E-483F-AF8A-FD52C0109E64}" type="presParOf" srcId="{CFBF76E3-69A4-4A8E-9238-6F636AFB890C}" destId="{C13E5201-4DF0-44BA-BF7C-391158153C2F}" srcOrd="2" destOrd="0" presId="urn:microsoft.com/office/officeart/2005/8/layout/hProcess11"/>
    <dgm:cxn modelId="{F219E584-A4D6-4327-B852-5DEA3101D249}" type="presParOf" srcId="{4C900905-2488-45C4-AFB5-F9352B09D4FE}" destId="{C82A49EE-8911-456E-A85F-B97C9A6B057D}" srcOrd="1" destOrd="0" presId="urn:microsoft.com/office/officeart/2005/8/layout/hProcess11"/>
    <dgm:cxn modelId="{A1683076-A6C8-41B1-939B-CA1AB1C554F5}" type="presParOf" srcId="{4C900905-2488-45C4-AFB5-F9352B09D4FE}" destId="{F711FBFE-963A-4F19-AD10-7E20B0E0D047}" srcOrd="2" destOrd="0" presId="urn:microsoft.com/office/officeart/2005/8/layout/hProcess11"/>
    <dgm:cxn modelId="{FED03F9D-535E-4041-B646-336D2EBF75B3}" type="presParOf" srcId="{F711FBFE-963A-4F19-AD10-7E20B0E0D047}" destId="{080BA9F5-4AC8-4A4C-B0A3-85FF1ED61206}" srcOrd="0" destOrd="0" presId="urn:microsoft.com/office/officeart/2005/8/layout/hProcess11"/>
    <dgm:cxn modelId="{533714C2-5938-4180-AC3B-BDE22A5CBCFD}" type="presParOf" srcId="{F711FBFE-963A-4F19-AD10-7E20B0E0D047}" destId="{AA4B7536-DAAB-4B5B-9D3A-EF20C11F0AE3}" srcOrd="1" destOrd="0" presId="urn:microsoft.com/office/officeart/2005/8/layout/hProcess11"/>
    <dgm:cxn modelId="{EDD8735C-7828-4D07-941D-ECB33CCC56A0}" type="presParOf" srcId="{F711FBFE-963A-4F19-AD10-7E20B0E0D047}" destId="{30EDFF4B-D5F7-40BC-A981-391238F26C11}" srcOrd="2" destOrd="0" presId="urn:microsoft.com/office/officeart/2005/8/layout/hProcess11"/>
    <dgm:cxn modelId="{E2D255F9-E73B-4A5E-898A-7F74F74C3DB8}" type="presParOf" srcId="{4C900905-2488-45C4-AFB5-F9352B09D4FE}" destId="{2CC85CAC-DFAF-42EF-BB5A-7DD95F570D7E}" srcOrd="3" destOrd="0" presId="urn:microsoft.com/office/officeart/2005/8/layout/hProcess11"/>
    <dgm:cxn modelId="{7CABF8F6-D583-4472-8531-62993336B2CF}" type="presParOf" srcId="{4C900905-2488-45C4-AFB5-F9352B09D4FE}" destId="{B078566D-524C-41C0-95E6-84A6D700A906}" srcOrd="4" destOrd="0" presId="urn:microsoft.com/office/officeart/2005/8/layout/hProcess11"/>
    <dgm:cxn modelId="{4B547A5A-92AB-4449-AD1E-5F6A9CB7E772}" type="presParOf" srcId="{B078566D-524C-41C0-95E6-84A6D700A906}" destId="{0ABD406A-38DE-4FE3-808E-E2F3A2B566A0}" srcOrd="0" destOrd="0" presId="urn:microsoft.com/office/officeart/2005/8/layout/hProcess11"/>
    <dgm:cxn modelId="{A6DC1F48-8BBE-4977-9B6B-E0612DF531DE}" type="presParOf" srcId="{B078566D-524C-41C0-95E6-84A6D700A906}" destId="{3E7CECD1-0F9D-454E-A7A8-AEE8E5B72E2F}" srcOrd="1" destOrd="0" presId="urn:microsoft.com/office/officeart/2005/8/layout/hProcess11"/>
    <dgm:cxn modelId="{E57AEAB6-D6D5-4D9F-BF24-84FF7BE28D68}" type="presParOf" srcId="{B078566D-524C-41C0-95E6-84A6D700A906}" destId="{9751D213-1021-430F-8641-9C3BEF91D71C}" srcOrd="2" destOrd="0" presId="urn:microsoft.com/office/officeart/2005/8/layout/hProcess11"/>
    <dgm:cxn modelId="{621E3DD4-DBF3-4A82-A3B0-A9541B324311}" type="presParOf" srcId="{4C900905-2488-45C4-AFB5-F9352B09D4FE}" destId="{671999DC-F056-4461-9F7F-647E34A02253}" srcOrd="5" destOrd="0" presId="urn:microsoft.com/office/officeart/2005/8/layout/hProcess11"/>
    <dgm:cxn modelId="{F2B1DAE4-5FCF-44FA-BF6F-0F5595B79536}" type="presParOf" srcId="{4C900905-2488-45C4-AFB5-F9352B09D4FE}" destId="{12611596-681C-4809-A137-C3EF3020FCD0}" srcOrd="6" destOrd="0" presId="urn:microsoft.com/office/officeart/2005/8/layout/hProcess11"/>
    <dgm:cxn modelId="{74174F2D-8F6E-496C-B982-0631A677D870}" type="presParOf" srcId="{12611596-681C-4809-A137-C3EF3020FCD0}" destId="{EBE99B74-CC5F-4C0D-BDAB-012740B169E2}" srcOrd="0" destOrd="0" presId="urn:microsoft.com/office/officeart/2005/8/layout/hProcess11"/>
    <dgm:cxn modelId="{CF7725C9-6273-4339-8E90-5AD2226724F3}" type="presParOf" srcId="{12611596-681C-4809-A137-C3EF3020FCD0}" destId="{616DDE27-0551-464B-9659-E85B9DCAE6F9}" srcOrd="1" destOrd="0" presId="urn:microsoft.com/office/officeart/2005/8/layout/hProcess11"/>
    <dgm:cxn modelId="{D9A62C56-6FFA-47D1-A666-647D2D916ABB}" type="presParOf" srcId="{12611596-681C-4809-A137-C3EF3020FCD0}" destId="{EB8C069D-2294-493C-8D0A-7D8907FA8940}" srcOrd="2" destOrd="0" presId="urn:microsoft.com/office/officeart/2005/8/layout/hProcess11"/>
    <dgm:cxn modelId="{C314D6E0-E782-4471-A8DF-CD7E6426EBA2}" type="presParOf" srcId="{4C900905-2488-45C4-AFB5-F9352B09D4FE}" destId="{345D12F6-E3AA-4EC6-85AD-1E9260E74852}" srcOrd="7" destOrd="0" presId="urn:microsoft.com/office/officeart/2005/8/layout/hProcess11"/>
    <dgm:cxn modelId="{C5DE4FC7-EADE-4051-BEE0-2F79320F5D85}" type="presParOf" srcId="{4C900905-2488-45C4-AFB5-F9352B09D4FE}" destId="{BEBEA389-204F-4158-B930-54472A9DFADC}" srcOrd="8" destOrd="0" presId="urn:microsoft.com/office/officeart/2005/8/layout/hProcess11"/>
    <dgm:cxn modelId="{69BFC4A4-4FB6-4E7D-A5D4-1EE45D94F5BC}" type="presParOf" srcId="{BEBEA389-204F-4158-B930-54472A9DFADC}" destId="{C284F3B9-755A-48BA-BBD5-A6CAFF285934}" srcOrd="0" destOrd="0" presId="urn:microsoft.com/office/officeart/2005/8/layout/hProcess11"/>
    <dgm:cxn modelId="{6C1E07E8-907E-4562-B95D-7454030C60D8}" type="presParOf" srcId="{BEBEA389-204F-4158-B930-54472A9DFADC}" destId="{91BC9682-B2DA-49DA-B2E4-7EB759E347C6}" srcOrd="1" destOrd="0" presId="urn:microsoft.com/office/officeart/2005/8/layout/hProcess11"/>
    <dgm:cxn modelId="{88F629D5-72C4-40D6-AD1C-1AF4B1601EA6}" type="presParOf" srcId="{BEBEA389-204F-4158-B930-54472A9DFADC}" destId="{7BE74103-77BD-41B3-99AB-E0574724667C}" srcOrd="2" destOrd="0" presId="urn:microsoft.com/office/officeart/2005/8/layout/hProcess11"/>
    <dgm:cxn modelId="{6E3DEF90-2EF0-4063-91C6-0798846DDDB9}" type="presParOf" srcId="{4C900905-2488-45C4-AFB5-F9352B09D4FE}" destId="{33A64DA4-B87E-4994-B167-6266F4589985}" srcOrd="9" destOrd="0" presId="urn:microsoft.com/office/officeart/2005/8/layout/hProcess11"/>
    <dgm:cxn modelId="{3A9BC09A-859E-4121-AC59-5D1C2E04ECA2}" type="presParOf" srcId="{4C900905-2488-45C4-AFB5-F9352B09D4FE}" destId="{5125B0FF-9EB8-4E77-8334-88073B6925ED}" srcOrd="10" destOrd="0" presId="urn:microsoft.com/office/officeart/2005/8/layout/hProcess11"/>
    <dgm:cxn modelId="{3371A9D0-6211-4C5A-A4CB-36B15ADE508A}" type="presParOf" srcId="{5125B0FF-9EB8-4E77-8334-88073B6925ED}" destId="{6D055945-EC07-4C9E-9659-E05261836A0B}" srcOrd="0" destOrd="0" presId="urn:microsoft.com/office/officeart/2005/8/layout/hProcess11"/>
    <dgm:cxn modelId="{9759B831-76CA-436D-8A13-27E06A2416D3}" type="presParOf" srcId="{5125B0FF-9EB8-4E77-8334-88073B6925ED}" destId="{6A62D68A-20BD-4DCC-9BD2-AF2721CB2FCE}" srcOrd="1" destOrd="0" presId="urn:microsoft.com/office/officeart/2005/8/layout/hProcess11"/>
    <dgm:cxn modelId="{19CBA144-EBB5-45B6-B6B6-31A97987CCC0}" type="presParOf" srcId="{5125B0FF-9EB8-4E77-8334-88073B6925ED}" destId="{3E0D7783-ABC8-4FE7-8EBD-5C8986312C29}" srcOrd="2" destOrd="0" presId="urn:microsoft.com/office/officeart/2005/8/layout/hProcess11"/>
    <dgm:cxn modelId="{DD04B692-6E87-490E-A207-1BAD9A2629F4}" type="presParOf" srcId="{4C900905-2488-45C4-AFB5-F9352B09D4FE}" destId="{6A349CDC-752B-4B58-8071-59AE536A607D}" srcOrd="11" destOrd="0" presId="urn:microsoft.com/office/officeart/2005/8/layout/hProcess11"/>
    <dgm:cxn modelId="{937E45D1-61A1-4CE2-A34E-A47F2EEF4CB7}" type="presParOf" srcId="{4C900905-2488-45C4-AFB5-F9352B09D4FE}" destId="{660F48F1-FC2D-4CFC-AE1B-6E8FC6DB43D7}" srcOrd="12" destOrd="0" presId="urn:microsoft.com/office/officeart/2005/8/layout/hProcess11"/>
    <dgm:cxn modelId="{68897BC7-571F-4BDF-9652-0B395F481B15}" type="presParOf" srcId="{660F48F1-FC2D-4CFC-AE1B-6E8FC6DB43D7}" destId="{2034E5A3-A765-4BF3-8B18-00AD5E298C88}" srcOrd="0" destOrd="0" presId="urn:microsoft.com/office/officeart/2005/8/layout/hProcess11"/>
    <dgm:cxn modelId="{52DDB1F7-216E-425E-BF04-E05F2A194DB9}" type="presParOf" srcId="{660F48F1-FC2D-4CFC-AE1B-6E8FC6DB43D7}" destId="{A7C66129-50B4-4FD3-87D0-54BFD603A08F}" srcOrd="1" destOrd="0" presId="urn:microsoft.com/office/officeart/2005/8/layout/hProcess11"/>
    <dgm:cxn modelId="{AC74A860-C022-4304-AA9B-398EAF102495}" type="presParOf" srcId="{660F48F1-FC2D-4CFC-AE1B-6E8FC6DB43D7}" destId="{542C8FBA-A24C-41BE-AFDC-F2D86E094CA8}" srcOrd="2" destOrd="0" presId="urn:microsoft.com/office/officeart/2005/8/layout/hProcess11"/>
    <dgm:cxn modelId="{DAC65523-9593-4F2F-AD64-F0EB67DE1E0B}" type="presParOf" srcId="{4C900905-2488-45C4-AFB5-F9352B09D4FE}" destId="{593B3DB9-5E87-4AE0-9740-CFA0E315168D}" srcOrd="13" destOrd="0" presId="urn:microsoft.com/office/officeart/2005/8/layout/hProcess11"/>
    <dgm:cxn modelId="{04F0893E-96E9-4500-91C2-CD61A953CB96}" type="presParOf" srcId="{4C900905-2488-45C4-AFB5-F9352B09D4FE}" destId="{D2FE174E-5BEE-472C-8341-C47B8DA8BD25}" srcOrd="14" destOrd="0" presId="urn:microsoft.com/office/officeart/2005/8/layout/hProcess11"/>
    <dgm:cxn modelId="{25AA5981-6FB0-4050-8837-96D0008FC454}" type="presParOf" srcId="{D2FE174E-5BEE-472C-8341-C47B8DA8BD25}" destId="{AB7F7DBD-28D2-43DB-8A4C-680E8F7E856B}" srcOrd="0" destOrd="0" presId="urn:microsoft.com/office/officeart/2005/8/layout/hProcess11"/>
    <dgm:cxn modelId="{CD00EBDB-61C4-46C4-9F5F-923858D64D3D}" type="presParOf" srcId="{D2FE174E-5BEE-472C-8341-C47B8DA8BD25}" destId="{01616057-A8F6-48D0-B3C3-6BFA40AA4D76}" srcOrd="1" destOrd="0" presId="urn:microsoft.com/office/officeart/2005/8/layout/hProcess11"/>
    <dgm:cxn modelId="{90F55FB3-CA5B-41AF-8CEA-FFEEA24C4B00}" type="presParOf" srcId="{D2FE174E-5BEE-472C-8341-C47B8DA8BD25}" destId="{35945FD5-7FE1-4668-A9B0-2D147DA450A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ADDA2-8E63-47DD-A5D1-4E13D365BEF7}">
      <dsp:nvSpPr>
        <dsp:cNvPr id="0" name=""/>
        <dsp:cNvSpPr/>
      </dsp:nvSpPr>
      <dsp:spPr>
        <a:xfrm>
          <a:off x="0" y="1440819"/>
          <a:ext cx="11040867" cy="1058475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1885DB3-9956-4B75-BE9C-5056B105F4BA}">
      <dsp:nvSpPr>
        <dsp:cNvPr id="0" name=""/>
        <dsp:cNvSpPr/>
      </dsp:nvSpPr>
      <dsp:spPr>
        <a:xfrm>
          <a:off x="2357" y="0"/>
          <a:ext cx="1126863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/>
            <a:t>Vague 1</a:t>
          </a:r>
        </a:p>
      </dsp:txBody>
      <dsp:txXfrm>
        <a:off x="2357" y="0"/>
        <a:ext cx="1126863" cy="1609090"/>
      </dsp:txXfrm>
    </dsp:sp>
    <dsp:sp modelId="{DB045268-730B-4D9F-874A-203BE3D020AF}">
      <dsp:nvSpPr>
        <dsp:cNvPr id="0" name=""/>
        <dsp:cNvSpPr/>
      </dsp:nvSpPr>
      <dsp:spPr>
        <a:xfrm>
          <a:off x="364653" y="1810226"/>
          <a:ext cx="402272" cy="40227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0BA9F5-4AC8-4A4C-B0A3-85FF1ED61206}">
      <dsp:nvSpPr>
        <dsp:cNvPr id="0" name=""/>
        <dsp:cNvSpPr/>
      </dsp:nvSpPr>
      <dsp:spPr>
        <a:xfrm>
          <a:off x="1185564" y="2413634"/>
          <a:ext cx="1126863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/>
            <a:t>Vague 2</a:t>
          </a:r>
        </a:p>
      </dsp:txBody>
      <dsp:txXfrm>
        <a:off x="1185564" y="2413634"/>
        <a:ext cx="1126863" cy="1609090"/>
      </dsp:txXfrm>
    </dsp:sp>
    <dsp:sp modelId="{AA4B7536-DAAB-4B5B-9D3A-EF20C11F0AE3}">
      <dsp:nvSpPr>
        <dsp:cNvPr id="0" name=""/>
        <dsp:cNvSpPr/>
      </dsp:nvSpPr>
      <dsp:spPr>
        <a:xfrm>
          <a:off x="1547860" y="1810226"/>
          <a:ext cx="402272" cy="402272"/>
        </a:xfrm>
        <a:prstGeom prst="ellipse">
          <a:avLst/>
        </a:prstGeom>
        <a:gradFill rotWithShape="0">
          <a:gsLst>
            <a:gs pos="0">
              <a:schemeClr val="accent2">
                <a:hueOff val="-189053"/>
                <a:satOff val="213"/>
                <a:lumOff val="504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89053"/>
                <a:satOff val="213"/>
                <a:lumOff val="504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BD406A-38DE-4FE3-808E-E2F3A2B566A0}">
      <dsp:nvSpPr>
        <dsp:cNvPr id="0" name=""/>
        <dsp:cNvSpPr/>
      </dsp:nvSpPr>
      <dsp:spPr>
        <a:xfrm>
          <a:off x="2368771" y="0"/>
          <a:ext cx="1126863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/>
            <a:t>Vague 3</a:t>
          </a:r>
        </a:p>
      </dsp:txBody>
      <dsp:txXfrm>
        <a:off x="2368771" y="0"/>
        <a:ext cx="1126863" cy="1609090"/>
      </dsp:txXfrm>
    </dsp:sp>
    <dsp:sp modelId="{3E7CECD1-0F9D-454E-A7A8-AEE8E5B72E2F}">
      <dsp:nvSpPr>
        <dsp:cNvPr id="0" name=""/>
        <dsp:cNvSpPr/>
      </dsp:nvSpPr>
      <dsp:spPr>
        <a:xfrm>
          <a:off x="2731067" y="1810226"/>
          <a:ext cx="402272" cy="402272"/>
        </a:xfrm>
        <a:prstGeom prst="ellipse">
          <a:avLst/>
        </a:prstGeom>
        <a:gradFill rotWithShape="0">
          <a:gsLst>
            <a:gs pos="0">
              <a:schemeClr val="accent2">
                <a:hueOff val="-378107"/>
                <a:satOff val="426"/>
                <a:lumOff val="1009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378107"/>
                <a:satOff val="426"/>
                <a:lumOff val="100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E99B74-CC5F-4C0D-BDAB-012740B169E2}">
      <dsp:nvSpPr>
        <dsp:cNvPr id="0" name=""/>
        <dsp:cNvSpPr/>
      </dsp:nvSpPr>
      <dsp:spPr>
        <a:xfrm>
          <a:off x="3551978" y="2413634"/>
          <a:ext cx="1126863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/>
            <a:t>Vague 4</a:t>
          </a:r>
        </a:p>
      </dsp:txBody>
      <dsp:txXfrm>
        <a:off x="3551978" y="2413634"/>
        <a:ext cx="1126863" cy="1609090"/>
      </dsp:txXfrm>
    </dsp:sp>
    <dsp:sp modelId="{616DDE27-0551-464B-9659-E85B9DCAE6F9}">
      <dsp:nvSpPr>
        <dsp:cNvPr id="0" name=""/>
        <dsp:cNvSpPr/>
      </dsp:nvSpPr>
      <dsp:spPr>
        <a:xfrm>
          <a:off x="3914274" y="1810226"/>
          <a:ext cx="402272" cy="402272"/>
        </a:xfrm>
        <a:prstGeom prst="ellipse">
          <a:avLst/>
        </a:prstGeom>
        <a:gradFill rotWithShape="0">
          <a:gsLst>
            <a:gs pos="0">
              <a:schemeClr val="accent2">
                <a:hueOff val="-567160"/>
                <a:satOff val="639"/>
                <a:lumOff val="151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567160"/>
                <a:satOff val="639"/>
                <a:lumOff val="151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84F3B9-755A-48BA-BBD5-A6CAFF285934}">
      <dsp:nvSpPr>
        <dsp:cNvPr id="0" name=""/>
        <dsp:cNvSpPr/>
      </dsp:nvSpPr>
      <dsp:spPr>
        <a:xfrm>
          <a:off x="4735185" y="0"/>
          <a:ext cx="1126863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/>
            <a:t>Vague 5</a:t>
          </a:r>
        </a:p>
      </dsp:txBody>
      <dsp:txXfrm>
        <a:off x="4735185" y="0"/>
        <a:ext cx="1126863" cy="1609090"/>
      </dsp:txXfrm>
    </dsp:sp>
    <dsp:sp modelId="{91BC9682-B2DA-49DA-B2E4-7EB759E347C6}">
      <dsp:nvSpPr>
        <dsp:cNvPr id="0" name=""/>
        <dsp:cNvSpPr/>
      </dsp:nvSpPr>
      <dsp:spPr>
        <a:xfrm>
          <a:off x="5097481" y="1810226"/>
          <a:ext cx="402272" cy="402272"/>
        </a:xfrm>
        <a:prstGeom prst="ellipse">
          <a:avLst/>
        </a:prstGeom>
        <a:gradFill rotWithShape="0">
          <a:gsLst>
            <a:gs pos="0">
              <a:schemeClr val="accent2">
                <a:hueOff val="-756213"/>
                <a:satOff val="853"/>
                <a:lumOff val="2017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756213"/>
                <a:satOff val="853"/>
                <a:lumOff val="2017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055945-EC07-4C9E-9659-E05261836A0B}">
      <dsp:nvSpPr>
        <dsp:cNvPr id="0" name=""/>
        <dsp:cNvSpPr/>
      </dsp:nvSpPr>
      <dsp:spPr>
        <a:xfrm>
          <a:off x="5918392" y="2413634"/>
          <a:ext cx="1126863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/>
            <a:t>Vague 6</a:t>
          </a:r>
        </a:p>
      </dsp:txBody>
      <dsp:txXfrm>
        <a:off x="5918392" y="2413634"/>
        <a:ext cx="1126863" cy="1609090"/>
      </dsp:txXfrm>
    </dsp:sp>
    <dsp:sp modelId="{6A62D68A-20BD-4DCC-9BD2-AF2721CB2FCE}">
      <dsp:nvSpPr>
        <dsp:cNvPr id="0" name=""/>
        <dsp:cNvSpPr/>
      </dsp:nvSpPr>
      <dsp:spPr>
        <a:xfrm>
          <a:off x="6280688" y="1810226"/>
          <a:ext cx="402272" cy="402272"/>
        </a:xfrm>
        <a:prstGeom prst="ellipse">
          <a:avLst/>
        </a:prstGeom>
        <a:gradFill rotWithShape="0">
          <a:gsLst>
            <a:gs pos="0">
              <a:schemeClr val="accent2">
                <a:hueOff val="-945266"/>
                <a:satOff val="1066"/>
                <a:lumOff val="2521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945266"/>
                <a:satOff val="1066"/>
                <a:lumOff val="2521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9F7C8E-99CC-4B19-813E-36B91F75E65B}">
      <dsp:nvSpPr>
        <dsp:cNvPr id="0" name=""/>
        <dsp:cNvSpPr/>
      </dsp:nvSpPr>
      <dsp:spPr>
        <a:xfrm>
          <a:off x="7101599" y="0"/>
          <a:ext cx="1126863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 smtClean="0"/>
            <a:t>Vague  7</a:t>
          </a:r>
          <a:endParaRPr lang="fr-CA" sz="1600" b="1" kern="1200" dirty="0"/>
        </a:p>
      </dsp:txBody>
      <dsp:txXfrm>
        <a:off x="7101599" y="0"/>
        <a:ext cx="1126863" cy="1609090"/>
      </dsp:txXfrm>
    </dsp:sp>
    <dsp:sp modelId="{323F5F40-63C4-4697-A847-F8DB46ECEDEB}">
      <dsp:nvSpPr>
        <dsp:cNvPr id="0" name=""/>
        <dsp:cNvSpPr/>
      </dsp:nvSpPr>
      <dsp:spPr>
        <a:xfrm>
          <a:off x="7463895" y="1810226"/>
          <a:ext cx="402272" cy="402272"/>
        </a:xfrm>
        <a:prstGeom prst="ellipse">
          <a:avLst/>
        </a:prstGeom>
        <a:gradFill rotWithShape="0">
          <a:gsLst>
            <a:gs pos="0">
              <a:schemeClr val="accent2">
                <a:hueOff val="-1134320"/>
                <a:satOff val="1279"/>
                <a:lumOff val="3026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134320"/>
                <a:satOff val="1279"/>
                <a:lumOff val="3026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033015-95F0-497F-8FE1-B8B5251873F6}">
      <dsp:nvSpPr>
        <dsp:cNvPr id="0" name=""/>
        <dsp:cNvSpPr/>
      </dsp:nvSpPr>
      <dsp:spPr>
        <a:xfrm>
          <a:off x="8481253" y="2413634"/>
          <a:ext cx="1649616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 smtClean="0"/>
            <a:t>Période haute endémicité</a:t>
          </a:r>
          <a:endParaRPr lang="fr-CA" sz="1600" b="1" kern="1200" dirty="0"/>
        </a:p>
      </dsp:txBody>
      <dsp:txXfrm>
        <a:off x="8481253" y="2413634"/>
        <a:ext cx="1649616" cy="1609090"/>
      </dsp:txXfrm>
    </dsp:sp>
    <dsp:sp modelId="{CA5F044F-7C9D-467E-9328-B6CFEB7E44B3}">
      <dsp:nvSpPr>
        <dsp:cNvPr id="0" name=""/>
        <dsp:cNvSpPr/>
      </dsp:nvSpPr>
      <dsp:spPr>
        <a:xfrm>
          <a:off x="8908478" y="1810226"/>
          <a:ext cx="402272" cy="402272"/>
        </a:xfrm>
        <a:prstGeom prst="ellipse">
          <a:avLst/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323373"/>
                <a:satOff val="1492"/>
                <a:lumOff val="353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ADDA2-8E63-47DD-A5D1-4E13D365BEF7}">
      <dsp:nvSpPr>
        <dsp:cNvPr id="0" name=""/>
        <dsp:cNvSpPr/>
      </dsp:nvSpPr>
      <dsp:spPr>
        <a:xfrm>
          <a:off x="0" y="1448559"/>
          <a:ext cx="10613485" cy="1058475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1885DB3-9956-4B75-BE9C-5056B105F4BA}">
      <dsp:nvSpPr>
        <dsp:cNvPr id="0" name=""/>
        <dsp:cNvSpPr/>
      </dsp:nvSpPr>
      <dsp:spPr>
        <a:xfrm>
          <a:off x="378" y="0"/>
          <a:ext cx="1143877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/>
            <a:t>Vague 1</a:t>
          </a:r>
        </a:p>
      </dsp:txBody>
      <dsp:txXfrm>
        <a:off x="378" y="0"/>
        <a:ext cx="1143877" cy="1609090"/>
      </dsp:txXfrm>
    </dsp:sp>
    <dsp:sp modelId="{DB045268-730B-4D9F-874A-203BE3D020AF}">
      <dsp:nvSpPr>
        <dsp:cNvPr id="0" name=""/>
        <dsp:cNvSpPr/>
      </dsp:nvSpPr>
      <dsp:spPr>
        <a:xfrm>
          <a:off x="371181" y="1810226"/>
          <a:ext cx="402272" cy="40227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0BA9F5-4AC8-4A4C-B0A3-85FF1ED61206}">
      <dsp:nvSpPr>
        <dsp:cNvPr id="0" name=""/>
        <dsp:cNvSpPr/>
      </dsp:nvSpPr>
      <dsp:spPr>
        <a:xfrm>
          <a:off x="1201450" y="2413634"/>
          <a:ext cx="1143877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/>
            <a:t>Vague 2</a:t>
          </a:r>
        </a:p>
      </dsp:txBody>
      <dsp:txXfrm>
        <a:off x="1201450" y="2413634"/>
        <a:ext cx="1143877" cy="1609090"/>
      </dsp:txXfrm>
    </dsp:sp>
    <dsp:sp modelId="{AA4B7536-DAAB-4B5B-9D3A-EF20C11F0AE3}">
      <dsp:nvSpPr>
        <dsp:cNvPr id="0" name=""/>
        <dsp:cNvSpPr/>
      </dsp:nvSpPr>
      <dsp:spPr>
        <a:xfrm>
          <a:off x="1572253" y="1810226"/>
          <a:ext cx="402272" cy="402272"/>
        </a:xfrm>
        <a:prstGeom prst="ellipse">
          <a:avLst/>
        </a:prstGeom>
        <a:gradFill rotWithShape="0">
          <a:gsLst>
            <a:gs pos="0">
              <a:schemeClr val="accent2">
                <a:hueOff val="-189053"/>
                <a:satOff val="213"/>
                <a:lumOff val="504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89053"/>
                <a:satOff val="213"/>
                <a:lumOff val="504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BD406A-38DE-4FE3-808E-E2F3A2B566A0}">
      <dsp:nvSpPr>
        <dsp:cNvPr id="0" name=""/>
        <dsp:cNvSpPr/>
      </dsp:nvSpPr>
      <dsp:spPr>
        <a:xfrm>
          <a:off x="2402522" y="0"/>
          <a:ext cx="1143877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/>
            <a:t>Vague 3</a:t>
          </a:r>
        </a:p>
      </dsp:txBody>
      <dsp:txXfrm>
        <a:off x="2402522" y="0"/>
        <a:ext cx="1143877" cy="1609090"/>
      </dsp:txXfrm>
    </dsp:sp>
    <dsp:sp modelId="{3E7CECD1-0F9D-454E-A7A8-AEE8E5B72E2F}">
      <dsp:nvSpPr>
        <dsp:cNvPr id="0" name=""/>
        <dsp:cNvSpPr/>
      </dsp:nvSpPr>
      <dsp:spPr>
        <a:xfrm>
          <a:off x="2773324" y="1810226"/>
          <a:ext cx="402272" cy="402272"/>
        </a:xfrm>
        <a:prstGeom prst="ellipse">
          <a:avLst/>
        </a:prstGeom>
        <a:gradFill rotWithShape="0">
          <a:gsLst>
            <a:gs pos="0">
              <a:schemeClr val="accent2">
                <a:hueOff val="-378107"/>
                <a:satOff val="426"/>
                <a:lumOff val="1009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378107"/>
                <a:satOff val="426"/>
                <a:lumOff val="100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E99B74-CC5F-4C0D-BDAB-012740B169E2}">
      <dsp:nvSpPr>
        <dsp:cNvPr id="0" name=""/>
        <dsp:cNvSpPr/>
      </dsp:nvSpPr>
      <dsp:spPr>
        <a:xfrm>
          <a:off x="3603593" y="2413634"/>
          <a:ext cx="1143877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/>
            <a:t>Vague 4</a:t>
          </a:r>
        </a:p>
      </dsp:txBody>
      <dsp:txXfrm>
        <a:off x="3603593" y="2413634"/>
        <a:ext cx="1143877" cy="1609090"/>
      </dsp:txXfrm>
    </dsp:sp>
    <dsp:sp modelId="{616DDE27-0551-464B-9659-E85B9DCAE6F9}">
      <dsp:nvSpPr>
        <dsp:cNvPr id="0" name=""/>
        <dsp:cNvSpPr/>
      </dsp:nvSpPr>
      <dsp:spPr>
        <a:xfrm>
          <a:off x="3974396" y="1810226"/>
          <a:ext cx="402272" cy="402272"/>
        </a:xfrm>
        <a:prstGeom prst="ellipse">
          <a:avLst/>
        </a:prstGeom>
        <a:gradFill rotWithShape="0">
          <a:gsLst>
            <a:gs pos="0">
              <a:schemeClr val="accent2">
                <a:hueOff val="-567160"/>
                <a:satOff val="639"/>
                <a:lumOff val="151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567160"/>
                <a:satOff val="639"/>
                <a:lumOff val="151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84F3B9-755A-48BA-BBD5-A6CAFF285934}">
      <dsp:nvSpPr>
        <dsp:cNvPr id="0" name=""/>
        <dsp:cNvSpPr/>
      </dsp:nvSpPr>
      <dsp:spPr>
        <a:xfrm>
          <a:off x="4804665" y="0"/>
          <a:ext cx="1143877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/>
            <a:t>Vague 5</a:t>
          </a:r>
        </a:p>
      </dsp:txBody>
      <dsp:txXfrm>
        <a:off x="4804665" y="0"/>
        <a:ext cx="1143877" cy="1609090"/>
      </dsp:txXfrm>
    </dsp:sp>
    <dsp:sp modelId="{91BC9682-B2DA-49DA-B2E4-7EB759E347C6}">
      <dsp:nvSpPr>
        <dsp:cNvPr id="0" name=""/>
        <dsp:cNvSpPr/>
      </dsp:nvSpPr>
      <dsp:spPr>
        <a:xfrm>
          <a:off x="5175467" y="1810226"/>
          <a:ext cx="402272" cy="402272"/>
        </a:xfrm>
        <a:prstGeom prst="ellipse">
          <a:avLst/>
        </a:prstGeom>
        <a:gradFill rotWithShape="0">
          <a:gsLst>
            <a:gs pos="0">
              <a:schemeClr val="accent2">
                <a:hueOff val="-756213"/>
                <a:satOff val="853"/>
                <a:lumOff val="2017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756213"/>
                <a:satOff val="853"/>
                <a:lumOff val="2017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055945-EC07-4C9E-9659-E05261836A0B}">
      <dsp:nvSpPr>
        <dsp:cNvPr id="0" name=""/>
        <dsp:cNvSpPr/>
      </dsp:nvSpPr>
      <dsp:spPr>
        <a:xfrm>
          <a:off x="6005736" y="2413634"/>
          <a:ext cx="1143877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/>
            <a:t>Vague 6</a:t>
          </a:r>
        </a:p>
      </dsp:txBody>
      <dsp:txXfrm>
        <a:off x="6005736" y="2413634"/>
        <a:ext cx="1143877" cy="1609090"/>
      </dsp:txXfrm>
    </dsp:sp>
    <dsp:sp modelId="{6A62D68A-20BD-4DCC-9BD2-AF2721CB2FCE}">
      <dsp:nvSpPr>
        <dsp:cNvPr id="0" name=""/>
        <dsp:cNvSpPr/>
      </dsp:nvSpPr>
      <dsp:spPr>
        <a:xfrm>
          <a:off x="6376539" y="1810226"/>
          <a:ext cx="402272" cy="402272"/>
        </a:xfrm>
        <a:prstGeom prst="ellipse">
          <a:avLst/>
        </a:prstGeom>
        <a:gradFill rotWithShape="0">
          <a:gsLst>
            <a:gs pos="0">
              <a:schemeClr val="accent2">
                <a:hueOff val="-945266"/>
                <a:satOff val="1066"/>
                <a:lumOff val="2521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945266"/>
                <a:satOff val="1066"/>
                <a:lumOff val="2521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34E5A3-A765-4BF3-8B18-00AD5E298C88}">
      <dsp:nvSpPr>
        <dsp:cNvPr id="0" name=""/>
        <dsp:cNvSpPr/>
      </dsp:nvSpPr>
      <dsp:spPr>
        <a:xfrm>
          <a:off x="7206808" y="0"/>
          <a:ext cx="1143877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 smtClean="0"/>
            <a:t>Vague 7</a:t>
          </a:r>
          <a:endParaRPr lang="fr-CA" sz="1600" b="1" kern="1200" dirty="0"/>
        </a:p>
      </dsp:txBody>
      <dsp:txXfrm>
        <a:off x="7206808" y="0"/>
        <a:ext cx="1143877" cy="1609090"/>
      </dsp:txXfrm>
    </dsp:sp>
    <dsp:sp modelId="{A7C66129-50B4-4FD3-87D0-54BFD603A08F}">
      <dsp:nvSpPr>
        <dsp:cNvPr id="0" name=""/>
        <dsp:cNvSpPr/>
      </dsp:nvSpPr>
      <dsp:spPr>
        <a:xfrm>
          <a:off x="7577610" y="1810226"/>
          <a:ext cx="402272" cy="402272"/>
        </a:xfrm>
        <a:prstGeom prst="ellipse">
          <a:avLst/>
        </a:prstGeom>
        <a:gradFill rotWithShape="0">
          <a:gsLst>
            <a:gs pos="0">
              <a:schemeClr val="accent2">
                <a:hueOff val="-1134320"/>
                <a:satOff val="1279"/>
                <a:lumOff val="3026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134320"/>
                <a:satOff val="1279"/>
                <a:lumOff val="3026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7F7DBD-28D2-43DB-8A4C-680E8F7E856B}">
      <dsp:nvSpPr>
        <dsp:cNvPr id="0" name=""/>
        <dsp:cNvSpPr/>
      </dsp:nvSpPr>
      <dsp:spPr>
        <a:xfrm>
          <a:off x="8407879" y="2413634"/>
          <a:ext cx="1143877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 smtClean="0"/>
            <a:t>Période haute endémicité</a:t>
          </a:r>
          <a:endParaRPr lang="fr-CA" sz="1600" b="1" kern="1200" dirty="0"/>
        </a:p>
      </dsp:txBody>
      <dsp:txXfrm>
        <a:off x="8407879" y="2413634"/>
        <a:ext cx="1143877" cy="1609090"/>
      </dsp:txXfrm>
    </dsp:sp>
    <dsp:sp modelId="{01616057-A8F6-48D0-B3C3-6BFA40AA4D76}">
      <dsp:nvSpPr>
        <dsp:cNvPr id="0" name=""/>
        <dsp:cNvSpPr/>
      </dsp:nvSpPr>
      <dsp:spPr>
        <a:xfrm>
          <a:off x="8778682" y="1810226"/>
          <a:ext cx="402272" cy="402272"/>
        </a:xfrm>
        <a:prstGeom prst="ellipse">
          <a:avLst/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323373"/>
                <a:satOff val="1492"/>
                <a:lumOff val="353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A7F083-DF43-45B3-865F-2F2E020E1A53}" type="datetimeFigureOut">
              <a:rPr lang="fr-CA" smtClean="0"/>
              <a:t>2023-05-08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323E24-ABDB-4485-9E7D-E5D2CCE129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619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6582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2401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4204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aseline="0" dirty="0" smtClean="0"/>
              <a:t>Défi dans chaque installation avec des systèmes distincts</a:t>
            </a:r>
          </a:p>
          <a:p>
            <a:endParaRPr lang="fr-CA" baseline="0" dirty="0" smtClean="0"/>
          </a:p>
          <a:p>
            <a:r>
              <a:rPr lang="fr-CA" b="1" dirty="0" smtClean="0"/>
              <a:t>Hôtel Dieu de Québec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 smtClean="0"/>
              <a:t> Fondé en 1639 par les Augustines de la Miséricorde de Jésus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 smtClean="0"/>
              <a:t> Plus ancien établissement hospitalier en Amérique du Nord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 smtClean="0"/>
              <a:t> 382 ans…….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5A1BE-6035-41CB-B124-E29629015C80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0491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Ciblé pour l’adulte et les soins intensifs (support médical pour l’hospitalisation) tout sauf </a:t>
            </a:r>
            <a:r>
              <a:rPr lang="fr-CA" dirty="0" err="1"/>
              <a:t>ped</a:t>
            </a:r>
            <a:r>
              <a:rPr lang="fr-CA" dirty="0"/>
              <a:t> et obstétrique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3616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9656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Aération (ventilation), environnement, respect des mesures</a:t>
            </a:r>
          </a:p>
          <a:p>
            <a:r>
              <a:rPr lang="fr-CA" dirty="0"/>
              <a:t>Vague 3 – </a:t>
            </a:r>
            <a:r>
              <a:rPr lang="fr-CA" dirty="0" err="1"/>
              <a:t>requestionne</a:t>
            </a:r>
            <a:r>
              <a:rPr lang="fr-CA" dirty="0"/>
              <a:t> les zones chaudes et évaluation des meilleurs endroits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7858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B554A-4646-4879-84C7-C772393DA44B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554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C-5000 AUCUNE</a:t>
            </a:r>
            <a:r>
              <a:rPr lang="fr-CA" baseline="0" dirty="0" smtClean="0"/>
              <a:t> ventilation et pas d’évacuation salle de bain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5339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665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552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231B-8529-5649-AE70-39B299642FF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149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4834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8409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Raconte</a:t>
            </a:r>
            <a:r>
              <a:rPr lang="fr-CA" baseline="0" dirty="0" smtClean="0"/>
              <a:t> l’histoire de la salle des résidents avec intervention DST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3855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1884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Lieux</a:t>
            </a:r>
            <a:r>
              <a:rPr lang="fr-CA" baseline="0" dirty="0" smtClean="0"/>
              <a:t> stratégiques avec moins de 1 </a:t>
            </a:r>
            <a:r>
              <a:rPr lang="fr-CA" baseline="0" dirty="0" err="1" smtClean="0"/>
              <a:t>chgt</a:t>
            </a:r>
            <a:r>
              <a:rPr lang="fr-CA" baseline="0" dirty="0" smtClean="0"/>
              <a:t> air/</a:t>
            </a:r>
            <a:r>
              <a:rPr lang="fr-CA" baseline="0" dirty="0" err="1" smtClean="0"/>
              <a:t>hre</a:t>
            </a:r>
            <a:endParaRPr lang="fr-CA" baseline="0" dirty="0" smtClean="0"/>
          </a:p>
          <a:p>
            <a:r>
              <a:rPr lang="fr-CA" baseline="0" dirty="0" smtClean="0"/>
              <a:t>Défi du marché –peu accessible et si bruyant les gens fermaient le  filtre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6671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1620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7136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En</a:t>
            </a:r>
            <a:r>
              <a:rPr lang="fr-CA" baseline="0" dirty="0" smtClean="0"/>
              <a:t> suivi d’une éclosion majeure, demande de l’organisation pour convertir cette unité en zone chaude. À notre grande surprise, comme cette section était destiné à accueillir les anciens combattants, le système de ventilation était configuré pression +. </a:t>
            </a:r>
            <a:r>
              <a:rPr lang="fr-CA" baseline="0" dirty="0" err="1" smtClean="0"/>
              <a:t>Contruit</a:t>
            </a:r>
            <a:r>
              <a:rPr lang="fr-CA" baseline="0" dirty="0" smtClean="0"/>
              <a:t> par le fédéral dans les années 1970 - vétuste</a:t>
            </a:r>
          </a:p>
          <a:p>
            <a:endParaRPr lang="fr-CA" baseline="0" dirty="0" smtClean="0"/>
          </a:p>
          <a:p>
            <a:r>
              <a:rPr lang="fr-CA" baseline="0" dirty="0" smtClean="0"/>
              <a:t>Impossible de modifier le système pour mettre en pression négative. Souci de protéger le personnel</a:t>
            </a:r>
          </a:p>
          <a:p>
            <a:endParaRPr lang="fr-CA" baseline="0" dirty="0" smtClean="0"/>
          </a:p>
          <a:p>
            <a:r>
              <a:rPr lang="fr-CA" baseline="0" dirty="0" smtClean="0"/>
              <a:t>Deux entrées et sortie d’air, système indépendant pour l’alimentation et le retour</a:t>
            </a:r>
          </a:p>
          <a:p>
            <a:r>
              <a:rPr lang="fr-CA" baseline="0" dirty="0" smtClean="0"/>
              <a:t>Modification système et poulie</a:t>
            </a:r>
          </a:p>
          <a:p>
            <a:endParaRPr lang="fr-CA" baseline="0" dirty="0" smtClean="0"/>
          </a:p>
          <a:p>
            <a:r>
              <a:rPr lang="fr-CA" baseline="0" dirty="0" smtClean="0"/>
              <a:t>Unité 40 patients</a:t>
            </a:r>
          </a:p>
          <a:p>
            <a:endParaRPr lang="fr-CA" baseline="0" dirty="0" smtClean="0"/>
          </a:p>
          <a:p>
            <a:r>
              <a:rPr lang="fr-CA" baseline="0" dirty="0" smtClean="0"/>
              <a:t>Un nouveau système</a:t>
            </a: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8689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36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59194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37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265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i="0" dirty="0"/>
              <a:t>Particules</a:t>
            </a:r>
            <a:r>
              <a:rPr lang="fr-CA" i="0" baseline="0" dirty="0"/>
              <a:t> émises lors respiration, parole, cris, chants, toux, éternuements</a:t>
            </a:r>
            <a:endParaRPr lang="fr-CA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63E2D-6264-4451-B173-16727633A5EE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17915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38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14603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Éléments que nous avons regardé dans nos éclosions. Des mesures</a:t>
            </a:r>
            <a:r>
              <a:rPr lang="fr-CA" baseline="0" dirty="0" smtClean="0"/>
              <a:t> de prévention étaient mises en  place pour les « contacts de salle de bain « …38 à 50 % des contacts s bain + et une des hypothèse outre qu’il partage la salle de bain (car pas nécessairement même personnel)  </a:t>
            </a:r>
          </a:p>
          <a:p>
            <a:endParaRPr lang="fr-CA" baseline="0" dirty="0" smtClean="0"/>
          </a:p>
          <a:p>
            <a:r>
              <a:rPr lang="fr-CA" baseline="0" dirty="0" smtClean="0"/>
              <a:t>Nous n’avons pas objectivé par des décomptes de particules et autres mais l’évacuation par les salles de bains  est une piste d’hypothèse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39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79876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40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52650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CA" sz="1600" dirty="0"/>
              <a:t>Des travaux parfois même mineurs – impact ventilation avec la fermeture de clapet…</a:t>
            </a:r>
          </a:p>
          <a:p>
            <a:pPr lvl="1"/>
            <a:r>
              <a:rPr lang="fr-CA" sz="1600" dirty="0" smtClean="0"/>
              <a:t>L’histoire </a:t>
            </a:r>
            <a:r>
              <a:rPr lang="fr-CA" sz="1600" dirty="0"/>
              <a:t>d’un centre hospitalier</a:t>
            </a:r>
          </a:p>
          <a:p>
            <a:pPr lvl="1"/>
            <a:r>
              <a:rPr lang="fr-CA" sz="1600" dirty="0" smtClean="0"/>
              <a:t>Les </a:t>
            </a:r>
            <a:r>
              <a:rPr lang="fr-CA" sz="1600" dirty="0" err="1"/>
              <a:t>chgts</a:t>
            </a:r>
            <a:r>
              <a:rPr lang="fr-CA" sz="1600" dirty="0"/>
              <a:t> vocations des locaux</a:t>
            </a:r>
          </a:p>
          <a:p>
            <a:pPr marL="465887" lvl="1" defTabSz="931774">
              <a:defRPr/>
            </a:pPr>
            <a:r>
              <a:rPr lang="fr-CA" sz="1600" dirty="0" smtClean="0"/>
              <a:t>L’entretien </a:t>
            </a:r>
            <a:r>
              <a:rPr lang="fr-CA" sz="1600" dirty="0"/>
              <a:t>de la ventilation entre dans les fonds d’exploitation (financement au pieds carré budget date de 30 ans</a:t>
            </a:r>
          </a:p>
          <a:p>
            <a:pPr lvl="1"/>
            <a:endParaRPr lang="fr-CA" sz="2900" dirty="0"/>
          </a:p>
          <a:p>
            <a:pPr lvl="1"/>
            <a:endParaRPr lang="fr-CA" sz="2900" dirty="0"/>
          </a:p>
          <a:p>
            <a:pPr lvl="1"/>
            <a:endParaRPr lang="fr-CA" sz="29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231B-8529-5649-AE70-39B299642FF8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539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fr-CA" dirty="0"/>
          </a:p>
          <a:p>
            <a:pPr lvl="1"/>
            <a:r>
              <a:rPr lang="fr-CA" sz="2900" dirty="0"/>
              <a:t>Base : hygiène des mains, distanciation, Port du masque retrait EPI rigoureux, dépistage, traçage des contacts, </a:t>
            </a:r>
          </a:p>
          <a:p>
            <a:pPr lvl="1"/>
            <a:r>
              <a:rPr lang="fr-CA" sz="2900" dirty="0"/>
              <a:t>s’isoler promptement si symptomatique et se faire prélever</a:t>
            </a:r>
          </a:p>
          <a:p>
            <a:pPr lvl="1"/>
            <a:r>
              <a:rPr lang="fr-CA" sz="2900" dirty="0"/>
              <a:t>Amélioration de la ventilation</a:t>
            </a:r>
          </a:p>
          <a:p>
            <a:pPr defTabSz="931774">
              <a:defRPr/>
            </a:pP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42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81214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43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98541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44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9480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i="1" dirty="0"/>
              <a:t>Études ont démontré l’efficacité de la distanciation physique</a:t>
            </a:r>
          </a:p>
          <a:p>
            <a:r>
              <a:rPr lang="fr-CA" dirty="0"/>
              <a:t>Ajout Marie: 3</a:t>
            </a:r>
            <a:r>
              <a:rPr lang="fr-CA" baseline="30000" dirty="0"/>
              <a:t>e</a:t>
            </a:r>
            <a:r>
              <a:rPr lang="fr-CA" baseline="0" dirty="0"/>
              <a:t> puce;  probable mais non documenté isolément des autres modes </a:t>
            </a:r>
          </a:p>
          <a:p>
            <a:r>
              <a:rPr lang="fr-CA" baseline="0" dirty="0"/>
              <a:t>Avion: classe affaires- vol 10h; taux attaque 62%; 11/12 moins de 2 M cas index</a:t>
            </a:r>
          </a:p>
          <a:p>
            <a:pPr defTabSz="949478">
              <a:defRPr/>
            </a:pPr>
            <a:r>
              <a:rPr lang="fr-CA" baseline="0" dirty="0"/>
              <a:t>Train: Risque acquisition si voyage train avec cas-rangées x 3 de </a:t>
            </a:r>
            <a:r>
              <a:rPr lang="fr-CA" baseline="0" dirty="0" err="1"/>
              <a:t>vant</a:t>
            </a:r>
            <a:r>
              <a:rPr lang="fr-CA" baseline="0" dirty="0"/>
              <a:t> et x 3 derrière Chine: augmente avec la durée et le + élevé voisin immédiat (on ne peut exclure si membre famille) et voisins même rangée</a:t>
            </a:r>
            <a:endParaRPr lang="fr-CA" dirty="0"/>
          </a:p>
          <a:p>
            <a:r>
              <a:rPr lang="fr-CA" baseline="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63E2D-6264-4451-B173-16727633A5EE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6196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9925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716619" y="4489387"/>
            <a:ext cx="5732949" cy="4253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4947" tIns="47474" rIns="94947" bIns="47474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r>
              <a:rPr lang="en-US" altLang="en-US" b="1" dirty="0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Distribution of respiratory microdroplets in an indoor environment with (A) inadequate ventilation and (B) adequate ventilation.
</a:t>
            </a:r>
          </a:p>
          <a:p>
            <a:r>
              <a:rPr lang="en-US" altLang="en-US" dirty="0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2020. Published by Oxford University Press for the Infectious Diseases Society of America. All rights reserved. For permissions, e-mail: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journals.permissions@oup.com.This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 article is published and distributed under the terms of the Oxford University Press, Standard Journals Publication Model (https://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academic.oup.com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/journals/pages/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open_access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/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funder_policies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/chorus/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standard_publication_model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)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4059180" y="8977132"/>
            <a:ext cx="3105348" cy="47256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4947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74739" indent="0" algn="l" defTabSz="94947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49478" indent="0" algn="l" defTabSz="94947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424216" indent="0" algn="l" defTabSz="94947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98954" indent="0" algn="l" defTabSz="94947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algn="r" eaLnBrk="1" hangingPunct="1"/>
            <a:fld id="{2DA4A985-B8F6-42C2-B606-C86BFE573E65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85481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B554A-4646-4879-84C7-C772393DA44B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7903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B554A-4646-4879-84C7-C772393DA44B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0111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23E24-ABDB-4485-9E7D-E5D2CCE129A0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285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731"/>
            <a:ext cx="109728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425451"/>
            <a:ext cx="8145137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1023620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algn="l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>
              <a:solidFill>
                <a:srgbClr val="2A2A2A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89664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cid/ciaa93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3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7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9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2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emanarioactualidad.com.ar/wp-content/uploads/2021/04/Transmision-por-aire-coronavi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5503" y="4759433"/>
            <a:ext cx="6759180" cy="187730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fr-CA" dirty="0"/>
              <a:t>COVID-19 et mesures d’ingénierie, un défi de taille!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138980" y="4761473"/>
            <a:ext cx="3536491" cy="18752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Valérie </a:t>
            </a:r>
            <a:r>
              <a:rPr lang="fr-CA" dirty="0" err="1">
                <a:solidFill>
                  <a:schemeClr val="tx1"/>
                </a:solidFill>
              </a:rPr>
              <a:t>Dancause</a:t>
            </a:r>
            <a:r>
              <a:rPr lang="fr-CA" dirty="0">
                <a:solidFill>
                  <a:schemeClr val="tx1"/>
                </a:solidFill>
              </a:rPr>
              <a:t> M.A.P., ICS-PCI.</a:t>
            </a:r>
          </a:p>
          <a:p>
            <a:pPr algn="ctr"/>
            <a:r>
              <a:rPr lang="fr-CA" dirty="0">
                <a:solidFill>
                  <a:schemeClr val="tx1"/>
                </a:solidFill>
              </a:rPr>
              <a:t>Adjointe à la Directrice des soins infirmiers CHU de Québec</a:t>
            </a:r>
          </a:p>
          <a:p>
            <a:pPr algn="ctr"/>
            <a:endParaRPr lang="fr-CA" dirty="0">
              <a:solidFill>
                <a:schemeClr val="tx1"/>
              </a:solidFill>
            </a:endParaRPr>
          </a:p>
          <a:p>
            <a:pPr algn="ctr"/>
            <a:r>
              <a:rPr lang="fr-CA" dirty="0">
                <a:solidFill>
                  <a:schemeClr val="tx1"/>
                </a:solidFill>
              </a:rPr>
              <a:t>Dre Marie </a:t>
            </a:r>
            <a:r>
              <a:rPr lang="fr-CA" dirty="0" err="1">
                <a:solidFill>
                  <a:schemeClr val="tx1"/>
                </a:solidFill>
              </a:rPr>
              <a:t>Gourdeau</a:t>
            </a:r>
            <a:endParaRPr lang="fr-CA" dirty="0">
              <a:solidFill>
                <a:schemeClr val="tx1"/>
              </a:solidFill>
            </a:endParaRPr>
          </a:p>
          <a:p>
            <a:pPr algn="ctr"/>
            <a:r>
              <a:rPr lang="fr-CA" dirty="0">
                <a:solidFill>
                  <a:schemeClr val="tx1"/>
                </a:solidFill>
              </a:rPr>
              <a:t>Microbiologiste-infectiologue</a:t>
            </a:r>
            <a:endParaRPr lang="fr-CA" dirty="0"/>
          </a:p>
        </p:txBody>
      </p:sp>
      <p:pic>
        <p:nvPicPr>
          <p:cNvPr id="6" name="Image 5" descr="https://stagspot.chudequebec.ca/getattachment/Vie-professionnelle/Documents-de-reference/Logos-et-gabarits-du-CHU-de-Quebec-Universite-Lava/LOGO_CHU_UL_RVB.png.aspx?lang=fr-C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702"/>
            <a:ext cx="1424305" cy="145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4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:a16="http://schemas.microsoft.com/office/drawing/2014/main" id="{65EFF732-FAE1-0B27-D835-D0BE985CE25A}"/>
              </a:ext>
            </a:extLst>
          </p:cNvPr>
          <p:cNvGrpSpPr/>
          <p:nvPr/>
        </p:nvGrpSpPr>
        <p:grpSpPr>
          <a:xfrm>
            <a:off x="-351069" y="-93918"/>
            <a:ext cx="12457819" cy="6889017"/>
            <a:chOff x="-351069" y="-93918"/>
            <a:chExt cx="12457819" cy="688901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FFD267D6-0DFE-D72A-8C31-CDC476096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6121" y="62901"/>
              <a:ext cx="6439961" cy="1102257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A8C25402-A23E-1EDB-4FEB-FB2E574505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820"/>
            <a:stretch/>
          </p:blipFill>
          <p:spPr>
            <a:xfrm>
              <a:off x="-351069" y="-93918"/>
              <a:ext cx="3347049" cy="3357013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4A68DEDA-36D7-11AF-40DA-9B19ED0CB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051013">
              <a:off x="5039133" y="1925561"/>
              <a:ext cx="6910700" cy="969727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2BDAD0C-6147-5DBE-1AB7-B9F16505E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84225">
              <a:off x="67362" y="4528320"/>
              <a:ext cx="4649343" cy="1864954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B8F82548-31DB-972B-8B89-90F0A3162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5332" t="10073"/>
            <a:stretch/>
          </p:blipFill>
          <p:spPr>
            <a:xfrm>
              <a:off x="4919387" y="3277953"/>
              <a:ext cx="3582461" cy="3219607"/>
            </a:xfrm>
            <a:prstGeom prst="rect">
              <a:avLst/>
            </a:prstGeom>
          </p:spPr>
        </p:pic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DF46DF70-706B-D791-0822-E1FBA8FEAE80}"/>
                </a:ext>
              </a:extLst>
            </p:cNvPr>
            <p:cNvGrpSpPr/>
            <p:nvPr/>
          </p:nvGrpSpPr>
          <p:grpSpPr>
            <a:xfrm rot="481901">
              <a:off x="3831621" y="952487"/>
              <a:ext cx="5240466" cy="1122608"/>
              <a:chOff x="2913623" y="2683162"/>
              <a:chExt cx="6001777" cy="1371600"/>
            </a:xfrm>
          </p:grpSpPr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3F9A2122-570E-4DA5-E621-6E2F9AD31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76600" y="3098800"/>
                <a:ext cx="5638800" cy="660400"/>
              </a:xfrm>
              <a:prstGeom prst="rect">
                <a:avLst/>
              </a:prstGeom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A30CFA5D-D43E-62D7-1993-F3F9EA7572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13623" y="2683162"/>
                <a:ext cx="1574800" cy="1371600"/>
              </a:xfrm>
              <a:prstGeom prst="rect">
                <a:avLst/>
              </a:prstGeom>
            </p:spPr>
          </p:pic>
        </p:grp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BAA2807C-4981-CF1A-A721-0DFB3BB5B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05896" y="2871161"/>
              <a:ext cx="3200854" cy="3923938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27A03BD5-D871-AD87-0A5E-22CFC36F2F18}"/>
              </a:ext>
            </a:extLst>
          </p:cNvPr>
          <p:cNvGrpSpPr/>
          <p:nvPr/>
        </p:nvGrpSpPr>
        <p:grpSpPr>
          <a:xfrm>
            <a:off x="1587259" y="2196156"/>
            <a:ext cx="3495851" cy="2416420"/>
            <a:chOff x="2774950" y="736600"/>
            <a:chExt cx="6642100" cy="538480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157AC160-49CC-17C7-D492-76B492E33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74950" y="736600"/>
              <a:ext cx="6642100" cy="5384800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9822AB10-31D0-5FAB-2C0B-D35BF4CD1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49782" y="1153116"/>
              <a:ext cx="4257386" cy="1031677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4ADA0242-8060-8595-087B-A764692B9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96000" y="4448354"/>
              <a:ext cx="3035300" cy="106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468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199935" y="5939236"/>
            <a:ext cx="5485248" cy="84435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180000" tIns="0" rIns="180000" bIns="0" rtlCol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100" dirty="0" err="1">
                <a:solidFill>
                  <a:srgbClr val="333333"/>
                </a:solidFill>
              </a:rPr>
              <a:t>Morawska</a:t>
            </a:r>
            <a:r>
              <a:rPr lang="en-US" altLang="en-US" sz="1100" dirty="0">
                <a:solidFill>
                  <a:srgbClr val="333333"/>
                </a:solidFill>
              </a:rPr>
              <a:t>, Milton. Clin Infect Dis, Volume 71, Issue 9, 1 November 2020, Pages 2311–2313, fig 1 </a:t>
            </a:r>
            <a:r>
              <a:rPr lang="en-US" altLang="en-US" sz="1100" dirty="0">
                <a:solidFill>
                  <a:srgbClr val="333333"/>
                </a:solidFill>
                <a:hlinkClick r:id="rId3"/>
              </a:rPr>
              <a:t>https://doi.org/10.1093/cid/ciaa939</a:t>
            </a:r>
            <a:endParaRPr lang="en-US" altLang="en-US" sz="1100" dirty="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722529" y="296707"/>
            <a:ext cx="9882702" cy="1213199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 algn="ctr"/>
            <a:r>
              <a:rPr lang="fr-FR" sz="3200" dirty="0"/>
              <a:t>PRINCIPES de base d’ingénierie pour améliorer la ventilation</a:t>
            </a:r>
            <a:endParaRPr lang="en-US" altLang="en-US" sz="3200" b="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E2E9C9-A5C3-3F40-939A-34C41FD32B10}"/>
              </a:ext>
            </a:extLst>
          </p:cNvPr>
          <p:cNvSpPr txBox="1"/>
          <p:nvPr/>
        </p:nvSpPr>
        <p:spPr>
          <a:xfrm>
            <a:off x="563671" y="248015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D18EAD-2E03-7446-9041-E66A3D28B8F8}"/>
              </a:ext>
            </a:extLst>
          </p:cNvPr>
          <p:cNvSpPr txBox="1"/>
          <p:nvPr/>
        </p:nvSpPr>
        <p:spPr>
          <a:xfrm>
            <a:off x="6653408" y="248015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9A20A7A-BA08-9242-AF3C-1F3D06FD3A1A}"/>
              </a:ext>
            </a:extLst>
          </p:cNvPr>
          <p:cNvGrpSpPr/>
          <p:nvPr/>
        </p:nvGrpSpPr>
        <p:grpSpPr>
          <a:xfrm>
            <a:off x="390550" y="1509906"/>
            <a:ext cx="11078921" cy="3264340"/>
            <a:chOff x="118910" y="1601529"/>
            <a:chExt cx="12161019" cy="4114599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854CAE8C-EAE2-FD46-B446-98E0770498E4}"/>
                </a:ext>
              </a:extLst>
            </p:cNvPr>
            <p:cNvGrpSpPr/>
            <p:nvPr/>
          </p:nvGrpSpPr>
          <p:grpSpPr>
            <a:xfrm>
              <a:off x="118910" y="1601529"/>
              <a:ext cx="12161019" cy="4114599"/>
              <a:chOff x="118910" y="1601529"/>
              <a:chExt cx="12161019" cy="4114599"/>
            </a:xfrm>
          </p:grpSpPr>
          <p:pic>
            <p:nvPicPr>
              <p:cNvPr id="2" name="Image 1">
                <a:extLst>
                  <a:ext uri="{FF2B5EF4-FFF2-40B4-BE49-F238E27FC236}">
                    <a16:creationId xmlns:a16="http://schemas.microsoft.com/office/drawing/2014/main" id="{CDF7B368-AF75-424F-8230-329D1E01C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910" y="2024955"/>
                <a:ext cx="5759973" cy="3691173"/>
              </a:xfrm>
              <a:prstGeom prst="rect">
                <a:avLst/>
              </a:prstGeom>
            </p:spPr>
          </p:pic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DCF19B1C-A086-D043-91D7-13DC128676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13118" y="1929008"/>
                <a:ext cx="5966811" cy="3715794"/>
              </a:xfrm>
              <a:prstGeom prst="rect">
                <a:avLst/>
              </a:prstGeom>
            </p:spPr>
          </p:pic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213DAFB4-E670-4D46-BFA5-2ED9543DF7C8}"/>
                  </a:ext>
                </a:extLst>
              </p:cNvPr>
              <p:cNvSpPr/>
              <p:nvPr/>
            </p:nvSpPr>
            <p:spPr>
              <a:xfrm flipV="1">
                <a:off x="8317282" y="1601529"/>
                <a:ext cx="1653435" cy="1492400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5E0D52D-F9F9-CB43-BB54-DE80C18B9B64}"/>
                </a:ext>
              </a:extLst>
            </p:cNvPr>
            <p:cNvSpPr txBox="1"/>
            <p:nvPr/>
          </p:nvSpPr>
          <p:spPr>
            <a:xfrm>
              <a:off x="463463" y="248015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FA2245E-308E-2545-A973-6F31E89714E4}"/>
                </a:ext>
              </a:extLst>
            </p:cNvPr>
            <p:cNvSpPr txBox="1"/>
            <p:nvPr/>
          </p:nvSpPr>
          <p:spPr>
            <a:xfrm>
              <a:off x="6715773" y="248015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B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1EE64AE3-D5EE-588E-A473-FE5DF1E00D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2724" y="4999436"/>
            <a:ext cx="59563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306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F4BA419D-816E-C6EB-2CDC-19DF3B3D2606}"/>
              </a:ext>
            </a:extLst>
          </p:cNvPr>
          <p:cNvSpPr txBox="1"/>
          <p:nvPr/>
        </p:nvSpPr>
        <p:spPr>
          <a:xfrm>
            <a:off x="744676" y="2582649"/>
            <a:ext cx="595421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AUGMENTER L’APPORT D’AIR EXTÉRIEUR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AUGMENTER L’ÉVACUATION D’AIR CONTAMINÉ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BALANCER LES PRESSIONS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CONTRÔLER LA DIRECTION DES COURANTS D’AIR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E1CAC48-DF30-7355-7A2B-D7B086F092EF}"/>
              </a:ext>
            </a:extLst>
          </p:cNvPr>
          <p:cNvSpPr txBox="1"/>
          <p:nvPr/>
        </p:nvSpPr>
        <p:spPr>
          <a:xfrm>
            <a:off x="7416800" y="6107289"/>
            <a:ext cx="349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Chang Y</a:t>
            </a:r>
            <a:r>
              <a:rPr lang="fr-FR" sz="1200" dirty="0"/>
              <a:t> </a:t>
            </a:r>
            <a:r>
              <a:rPr lang="fr-CA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Int. J. Environ. </a:t>
            </a:r>
            <a:r>
              <a:rPr lang="fr-CA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Res</a:t>
            </a:r>
            <a:r>
              <a:rPr lang="fr-CA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Public </a:t>
            </a:r>
            <a:r>
              <a:rPr lang="fr-CA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Health</a:t>
            </a:r>
            <a:r>
              <a:rPr lang="fr-CA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CA" sz="1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2023</a:t>
            </a:r>
          </a:p>
          <a:p>
            <a:r>
              <a:rPr lang="fr-CA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fr-CA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(8), 5471; extrait </a:t>
            </a:r>
            <a:r>
              <a:rPr lang="fr-CA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fig</a:t>
            </a:r>
            <a:r>
              <a:rPr lang="fr-CA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5</a:t>
            </a:r>
            <a:endParaRPr lang="fr-FR" sz="1200" dirty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9D7BBEA3-04CD-FE03-378F-F06DA03DA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174291"/>
            <a:ext cx="9720072" cy="1499616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PRINCIPES de base d’ingénierie pour améliorer la ventilation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7624A4F-D31B-DF65-AB92-D7FA1DC37742}"/>
              </a:ext>
            </a:extLst>
          </p:cNvPr>
          <p:cNvSpPr txBox="1"/>
          <p:nvPr/>
        </p:nvSpPr>
        <p:spPr>
          <a:xfrm>
            <a:off x="10006642" y="362309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F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C149CF35-6DDE-A59B-13E1-1BFD9AAAA75E}"/>
              </a:ext>
            </a:extLst>
          </p:cNvPr>
          <p:cNvGrpSpPr/>
          <p:nvPr/>
        </p:nvGrpSpPr>
        <p:grpSpPr>
          <a:xfrm>
            <a:off x="7216869" y="1171141"/>
            <a:ext cx="4573345" cy="4762760"/>
            <a:chOff x="7216869" y="1171141"/>
            <a:chExt cx="4573345" cy="4762760"/>
          </a:xfrm>
          <a:solidFill>
            <a:srgbClr val="FFC000"/>
          </a:solidFill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2DAE4810-25CF-414E-92EF-C0B89864E722}"/>
                </a:ext>
              </a:extLst>
            </p:cNvPr>
            <p:cNvGrpSpPr/>
            <p:nvPr/>
          </p:nvGrpSpPr>
          <p:grpSpPr>
            <a:xfrm>
              <a:off x="7216869" y="1171141"/>
              <a:ext cx="4573345" cy="4762760"/>
              <a:chOff x="7216869" y="1171141"/>
              <a:chExt cx="4573345" cy="4762760"/>
            </a:xfrm>
            <a:grpFill/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B1D283DA-F411-D240-62BF-62A8E16E2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16869" y="1171141"/>
                <a:ext cx="3999794" cy="4762760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6" name="Flèche vers la gauche 15">
                <a:extLst>
                  <a:ext uri="{FF2B5EF4-FFF2-40B4-BE49-F238E27FC236}">
                    <a16:creationId xmlns:a16="http://schemas.microsoft.com/office/drawing/2014/main" id="{8C99EBD6-BE37-E7E2-5ABF-6EA04B248C08}"/>
                  </a:ext>
                </a:extLst>
              </p:cNvPr>
              <p:cNvSpPr/>
              <p:nvPr/>
            </p:nvSpPr>
            <p:spPr>
              <a:xfrm>
                <a:off x="11216663" y="2524030"/>
                <a:ext cx="545846" cy="343579"/>
              </a:xfrm>
              <a:prstGeom prst="lef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Flèche vers la gauche 16">
                <a:extLst>
                  <a:ext uri="{FF2B5EF4-FFF2-40B4-BE49-F238E27FC236}">
                    <a16:creationId xmlns:a16="http://schemas.microsoft.com/office/drawing/2014/main" id="{299F702E-B377-A5E9-6F8A-060B5056958D}"/>
                  </a:ext>
                </a:extLst>
              </p:cNvPr>
              <p:cNvSpPr/>
              <p:nvPr/>
            </p:nvSpPr>
            <p:spPr>
              <a:xfrm>
                <a:off x="11244368" y="3715531"/>
                <a:ext cx="545846" cy="343579"/>
              </a:xfrm>
              <a:prstGeom prst="lef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Flèche vers la gauche 17">
                <a:extLst>
                  <a:ext uri="{FF2B5EF4-FFF2-40B4-BE49-F238E27FC236}">
                    <a16:creationId xmlns:a16="http://schemas.microsoft.com/office/drawing/2014/main" id="{393AC461-94DA-D09F-BAAF-A3D1ED6F4DB2}"/>
                  </a:ext>
                </a:extLst>
              </p:cNvPr>
              <p:cNvSpPr/>
              <p:nvPr/>
            </p:nvSpPr>
            <p:spPr>
              <a:xfrm>
                <a:off x="11244363" y="4865461"/>
                <a:ext cx="545846" cy="343579"/>
              </a:xfrm>
              <a:prstGeom prst="lef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Flèche vers la gauche 18">
                <a:extLst>
                  <a:ext uri="{FF2B5EF4-FFF2-40B4-BE49-F238E27FC236}">
                    <a16:creationId xmlns:a16="http://schemas.microsoft.com/office/drawing/2014/main" id="{6B71EC4B-4F45-4F58-A0CE-35FA5FBAEDCF}"/>
                  </a:ext>
                </a:extLst>
              </p:cNvPr>
              <p:cNvSpPr/>
              <p:nvPr/>
            </p:nvSpPr>
            <p:spPr>
              <a:xfrm>
                <a:off x="8570420" y="5735514"/>
                <a:ext cx="365746" cy="152400"/>
              </a:xfrm>
              <a:prstGeom prst="lef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Flèche vers la gauche 19">
                <a:extLst>
                  <a:ext uri="{FF2B5EF4-FFF2-40B4-BE49-F238E27FC236}">
                    <a16:creationId xmlns:a16="http://schemas.microsoft.com/office/drawing/2014/main" id="{41E84CC9-88B2-E5B3-9F9F-7A8DA088E877}"/>
                  </a:ext>
                </a:extLst>
              </p:cNvPr>
              <p:cNvSpPr/>
              <p:nvPr/>
            </p:nvSpPr>
            <p:spPr>
              <a:xfrm rot="5400000">
                <a:off x="9083049" y="5098200"/>
                <a:ext cx="365746" cy="152400"/>
              </a:xfrm>
              <a:prstGeom prst="lef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4" name="Virage 23">
              <a:extLst>
                <a:ext uri="{FF2B5EF4-FFF2-40B4-BE49-F238E27FC236}">
                  <a16:creationId xmlns:a16="http://schemas.microsoft.com/office/drawing/2014/main" id="{4BC7E19F-553D-8242-6D07-5A677CF27144}"/>
                </a:ext>
              </a:extLst>
            </p:cNvPr>
            <p:cNvSpPr/>
            <p:nvPr/>
          </p:nvSpPr>
          <p:spPr>
            <a:xfrm>
              <a:off x="9052238" y="3522051"/>
              <a:ext cx="436429" cy="73338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28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434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D4F0800-B5AE-2711-6E81-33E8EA959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442312" y="-48618"/>
            <a:ext cx="2603776" cy="270101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EC36A63-C3EA-2C16-23B2-9AAE3D20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Stratégies d’ingénierie pour DIMINUER L’EXPOSITION AUX AÉROSOLS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36A1A1-2A31-E918-694A-6BB09F6B5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2" cy="402336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AMÉLIORER LA VENTILATION =AUGMENTER l’apport d’air ET L’évacuation des aérosols</a:t>
            </a:r>
          </a:p>
          <a:p>
            <a:pPr lvl="1"/>
            <a:r>
              <a:rPr lang="fr-FR" dirty="0"/>
              <a:t>Installation d’Unités dans les fenêtres des chambres ciblées pour être en pression négative et mise en place de sondes pour mesurer la pression liées à une alarme en cas de dépassement du délai ciblé</a:t>
            </a:r>
          </a:p>
          <a:p>
            <a:pPr lvl="1"/>
            <a:r>
              <a:rPr lang="fr-FR" dirty="0"/>
              <a:t>Nettoyage des sorties d’air</a:t>
            </a:r>
          </a:p>
          <a:p>
            <a:pPr lvl="1"/>
            <a:r>
              <a:rPr lang="fr-FR" dirty="0"/>
              <a:t>Installation d’un système d’extraction d’air sur le système de ventilation</a:t>
            </a:r>
          </a:p>
          <a:p>
            <a:pPr lvl="1"/>
            <a:r>
              <a:rPr lang="fr-FR" dirty="0"/>
              <a:t>Balancement des pressions </a:t>
            </a:r>
          </a:p>
          <a:p>
            <a:r>
              <a:rPr lang="fr-FR" dirty="0"/>
              <a:t>FILTRATION des aérosols contaminés</a:t>
            </a:r>
          </a:p>
          <a:p>
            <a:pPr lvl="1"/>
            <a:r>
              <a:rPr lang="fr-FR" dirty="0"/>
              <a:t>Unités portatives HEPA (salles de repos et postes d’infirmières ciblées)</a:t>
            </a:r>
          </a:p>
          <a:p>
            <a:pPr lvl="1"/>
            <a:r>
              <a:rPr lang="fr-FR" dirty="0"/>
              <a:t>Rehausser choix des filtres sur les conduits d’aération existant en </a:t>
            </a:r>
            <a:r>
              <a:rPr lang="fr-FR" u="sng" dirty="0"/>
              <a:t>mode recirculation </a:t>
            </a:r>
            <a:r>
              <a:rPr lang="fr-FR" dirty="0"/>
              <a:t>sur des unités ciblées, au bloc opératoire (ciblé) </a:t>
            </a:r>
          </a:p>
          <a:p>
            <a:pPr marL="457200" lvl="1" indent="0">
              <a:buNone/>
            </a:pPr>
            <a:r>
              <a:rPr lang="fr-FR" dirty="0"/>
              <a:t>	MERV (minimum </a:t>
            </a:r>
            <a:r>
              <a:rPr lang="fr-FR" dirty="0" err="1"/>
              <a:t>efficiency</a:t>
            </a:r>
            <a:r>
              <a:rPr lang="fr-FR" dirty="0"/>
              <a:t> </a:t>
            </a:r>
            <a:r>
              <a:rPr lang="fr-FR" dirty="0" err="1"/>
              <a:t>reporting</a:t>
            </a:r>
            <a:r>
              <a:rPr lang="fr-FR" dirty="0"/>
              <a:t> value) 16 (ou 14 si 16 «non toléré» par le système)</a:t>
            </a:r>
          </a:p>
          <a:p>
            <a:r>
              <a:rPr lang="fr-FR" dirty="0"/>
              <a:t>DIRECTION du FLUX D’AIR de façon à éviter qu’un courant projette les particules sur les patients/personnel soignant avant leur extraction et/ou filtration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15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67114" y="954119"/>
            <a:ext cx="9720072" cy="632074"/>
          </a:xfrm>
        </p:spPr>
        <p:txBody>
          <a:bodyPr>
            <a:normAutofit fontScale="90000"/>
          </a:bodyPr>
          <a:lstStyle/>
          <a:p>
            <a:r>
              <a:rPr lang="fr-CA" dirty="0"/>
              <a:t>Historique des actions entreprises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230856"/>
              </p:ext>
            </p:extLst>
          </p:nvPr>
        </p:nvGraphicFramePr>
        <p:xfrm>
          <a:off x="269862" y="2835275"/>
          <a:ext cx="1104086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94292" y="2153201"/>
            <a:ext cx="1027545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AU DÉBUT ... Vague 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/>
              <a:t>Pandémie mondiale confirmée et début de la préparation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/>
              <a:t>État des connaissances fragmentaire incluant modes de transmission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/>
              <a:t>Transmission par voie aérienne RECONNUE lors d’IMGA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/>
              <a:t>Préparation de lieux afin d’accueillir la clientèle COVID-19 positive et à risque </a:t>
            </a:r>
            <a:r>
              <a:rPr lang="fr-CA" dirty="0" smtClean="0"/>
              <a:t>d’IMGA</a:t>
            </a:r>
            <a:endParaRPr lang="fr-CA" dirty="0"/>
          </a:p>
        </p:txBody>
      </p:sp>
      <p:sp>
        <p:nvSpPr>
          <p:cNvPr id="9" name="ZoneTexte 8"/>
          <p:cNvSpPr txBox="1"/>
          <p:nvPr/>
        </p:nvSpPr>
        <p:spPr>
          <a:xfrm>
            <a:off x="6761026" y="5229996"/>
            <a:ext cx="2769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r>
              <a:rPr lang="fr-CA" dirty="0"/>
              <a:t>	</a:t>
            </a:r>
          </a:p>
          <a:p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85665" y="4307152"/>
            <a:ext cx="1762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25 février au 11 juillet 2020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142086" y="5125740"/>
            <a:ext cx="1907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23 août 2020 au 20 mars 2021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736303" y="4322173"/>
            <a:ext cx="1907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21 mars au 17 juillet 2021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807223" y="5136927"/>
            <a:ext cx="1907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18 juillet au 4 décembre 2021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694369" y="4322173"/>
            <a:ext cx="2066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4 décembre 2021 au 12 mars 2022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061741" y="5159348"/>
            <a:ext cx="1907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13 mars au 28 mai 2022</a:t>
            </a:r>
          </a:p>
        </p:txBody>
      </p:sp>
      <p:sp>
        <p:nvSpPr>
          <p:cNvPr id="6" name="Virage 5">
            <a:extLst>
              <a:ext uri="{FF2B5EF4-FFF2-40B4-BE49-F238E27FC236}">
                <a16:creationId xmlns:a16="http://schemas.microsoft.com/office/drawing/2014/main" id="{4F2AAE27-DA10-8F68-466A-D5408A1D0506}"/>
              </a:ext>
            </a:extLst>
          </p:cNvPr>
          <p:cNvSpPr/>
          <p:nvPr/>
        </p:nvSpPr>
        <p:spPr>
          <a:xfrm rot="10800000" flipH="1">
            <a:off x="728340" y="5079199"/>
            <a:ext cx="477549" cy="127510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608C2D-BCB4-8E7E-8018-D75289068855}"/>
              </a:ext>
            </a:extLst>
          </p:cNvPr>
          <p:cNvSpPr txBox="1"/>
          <p:nvPr/>
        </p:nvSpPr>
        <p:spPr>
          <a:xfrm>
            <a:off x="1472339" y="5827363"/>
            <a:ext cx="9720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Création zones à pression négative pour les patients nécessitant IMGA (USI; Salles REA Urgences; Salles ciblées Bloc opératoire; Salles </a:t>
            </a:r>
            <a:r>
              <a:rPr lang="fr-FR" dirty="0" err="1"/>
              <a:t>angio</a:t>
            </a:r>
            <a:r>
              <a:rPr lang="fr-FR" dirty="0"/>
              <a:t>-intervention; Salles bronchoscopie (déjà en vigueur)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350065" y="4307151"/>
            <a:ext cx="1907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/>
              <a:t>29 </a:t>
            </a:r>
            <a:r>
              <a:rPr lang="fr-CA" sz="1000" dirty="0"/>
              <a:t>mai </a:t>
            </a:r>
            <a:r>
              <a:rPr lang="fr-CA" sz="1000" dirty="0" smtClean="0"/>
              <a:t>au 3 sept 2022</a:t>
            </a:r>
            <a:endParaRPr lang="fr-CA" sz="1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8859643" y="5106881"/>
            <a:ext cx="1907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/>
              <a:t>4 sept 2022 - en cours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27950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71984" y="481594"/>
            <a:ext cx="9720072" cy="632074"/>
          </a:xfrm>
        </p:spPr>
        <p:txBody>
          <a:bodyPr>
            <a:normAutofit fontScale="90000"/>
          </a:bodyPr>
          <a:lstStyle/>
          <a:p>
            <a:r>
              <a:rPr lang="fr-CA" dirty="0"/>
              <a:t>Historique des actions entreprises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497006"/>
              </p:ext>
            </p:extLst>
          </p:nvPr>
        </p:nvGraphicFramePr>
        <p:xfrm>
          <a:off x="269862" y="1885802"/>
          <a:ext cx="10613485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728341" y="1200761"/>
            <a:ext cx="1027545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AU FIL DU TEMPS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CA" dirty="0"/>
              <a:t>Évolution des connaissances ....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CA" dirty="0"/>
              <a:t>Continuum des aérosols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CA" dirty="0"/>
              <a:t>Importance de la ventilation en présence ou non d’IMGA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/>
              <a:t>Éclosions persistantes touchant la clientèle et les travailleurs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dirty="0"/>
              <a:t>Débordement des zones chaudes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761026" y="5229996"/>
            <a:ext cx="2769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r>
              <a:rPr lang="fr-CA" dirty="0"/>
              <a:t>	</a:t>
            </a:r>
          </a:p>
          <a:p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178846" y="3325340"/>
            <a:ext cx="1762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25 février au 11 juillet 2020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00687" y="4577075"/>
            <a:ext cx="1907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23 août 2020 au 20 mars 2021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417264" y="3367939"/>
            <a:ext cx="1907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21 mars au 17 juillet 2021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608082" y="4176090"/>
            <a:ext cx="1907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18 juillet au 4 décembre 2021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694369" y="3388577"/>
            <a:ext cx="2066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4 décembre 2021 au 12 mars 2022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122172" y="4176089"/>
            <a:ext cx="1907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13 mars au 28 mai 2022</a:t>
            </a:r>
          </a:p>
        </p:txBody>
      </p:sp>
      <p:sp>
        <p:nvSpPr>
          <p:cNvPr id="8" name="Virage 7">
            <a:extLst>
              <a:ext uri="{FF2B5EF4-FFF2-40B4-BE49-F238E27FC236}">
                <a16:creationId xmlns:a16="http://schemas.microsoft.com/office/drawing/2014/main" id="{A7AF66E4-2CBD-E069-2E61-2B3C96C0BBBD}"/>
              </a:ext>
            </a:extLst>
          </p:cNvPr>
          <p:cNvSpPr/>
          <p:nvPr/>
        </p:nvSpPr>
        <p:spPr>
          <a:xfrm rot="10800000" flipH="1">
            <a:off x="1751811" y="4808900"/>
            <a:ext cx="635431" cy="127510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3704BDA-5C51-21FE-95B3-287843AE55E8}"/>
              </a:ext>
            </a:extLst>
          </p:cNvPr>
          <p:cNvSpPr txBox="1"/>
          <p:nvPr/>
        </p:nvSpPr>
        <p:spPr>
          <a:xfrm>
            <a:off x="2519589" y="5036524"/>
            <a:ext cx="4904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Faire un état de situation des unités chaudes actives ou ciblées pour le devenir ou en éclosion incluant les locaux communs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Apporter les correctifs appropriés</a:t>
            </a:r>
          </a:p>
        </p:txBody>
      </p:sp>
      <p:sp>
        <p:nvSpPr>
          <p:cNvPr id="19" name="Bouton d'action : Suivant ou Précéden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77ADA8B-BC6F-7FA9-C8C8-F92AF4350ED8}"/>
              </a:ext>
            </a:extLst>
          </p:cNvPr>
          <p:cNvSpPr/>
          <p:nvPr/>
        </p:nvSpPr>
        <p:spPr>
          <a:xfrm>
            <a:off x="7792278" y="5552661"/>
            <a:ext cx="887896" cy="3558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7423688" y="3367939"/>
            <a:ext cx="1907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/>
              <a:t>29 </a:t>
            </a:r>
            <a:r>
              <a:rPr lang="fr-CA" sz="1000" dirty="0"/>
              <a:t>mai </a:t>
            </a:r>
            <a:r>
              <a:rPr lang="fr-CA" sz="1000" dirty="0" smtClean="0"/>
              <a:t>au 3 sept 2022</a:t>
            </a:r>
            <a:endParaRPr lang="fr-CA" sz="1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8502759" y="4175625"/>
            <a:ext cx="1907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 smtClean="0"/>
              <a:t>4 sept 2022 - en cours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18281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48475" cy="1499616"/>
          </a:xfrm>
        </p:spPr>
        <p:txBody>
          <a:bodyPr/>
          <a:lstStyle/>
          <a:p>
            <a:r>
              <a:rPr lang="fr-CA" dirty="0"/>
              <a:t>COMPOSITION du comité ventilation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2286000"/>
            <a:ext cx="10068593" cy="23548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 smtClean="0"/>
              <a:t>Coordonnateur </a:t>
            </a:r>
            <a:r>
              <a:rPr lang="fr-CA" dirty="0"/>
              <a:t>opérations des bâtiments DST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 smtClean="0"/>
              <a:t>Microbiologiste infectiologue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 smtClean="0"/>
              <a:t>Spécialistes en PCI</a:t>
            </a:r>
            <a:endParaRPr lang="fr-CA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 </a:t>
            </a:r>
            <a:r>
              <a:rPr lang="fr-CA" dirty="0" smtClean="0"/>
              <a:t>Ingénieurs conseillers </a:t>
            </a:r>
            <a:r>
              <a:rPr lang="fr-CA" dirty="0"/>
              <a:t>en </a:t>
            </a:r>
            <a:r>
              <a:rPr lang="fr-CA" dirty="0" smtClean="0"/>
              <a:t>bâtiment (3)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207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Mandat du Comité ventilation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2286000"/>
            <a:ext cx="10335038" cy="4023360"/>
          </a:xfrm>
        </p:spPr>
        <p:txBody>
          <a:bodyPr/>
          <a:lstStyle/>
          <a:p>
            <a:r>
              <a:rPr lang="fr-CA" dirty="0"/>
              <a:t>Dans la planification des zones d’hébergement de la clientèle atteinte de COVID-19 incluant les locaux servant au personnel soignant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 Coordonner les tests d’évaluation de la ventilation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 Analyser la situation au regard des résultats de ventilation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 Proposer des stratégies d’ingénierie afin d’optimiser les lieux où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CA" sz="1800" dirty="0"/>
              <a:t>une clientèle COVID-19 sera ou est déjà hébergée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CA" sz="1800" dirty="0"/>
              <a:t>des éclosions majeures ou persistantes surviennent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684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96A52-608E-151F-6E18-3336EC23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02838"/>
            <a:ext cx="9720072" cy="955957"/>
          </a:xfrm>
        </p:spPr>
        <p:txBody>
          <a:bodyPr/>
          <a:lstStyle/>
          <a:p>
            <a:r>
              <a:rPr lang="fr-FR" dirty="0"/>
              <a:t>Actions privilégiées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BAE1B1-301C-663C-3319-763FFA9A1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03352"/>
            <a:ext cx="9816150" cy="373605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/>
              <a:t> Faire un état de situation des unités chaudes actives ou ciblées pour le devenir et des unités </a:t>
            </a:r>
            <a:r>
              <a:rPr lang="fr-FR" dirty="0" smtClean="0"/>
              <a:t>en </a:t>
            </a:r>
            <a:r>
              <a:rPr lang="fr-FR" dirty="0"/>
              <a:t>éclosion incluant les locaux communs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sz="2000" dirty="0"/>
              <a:t>Mesures du nombre de changement d’air à l’heure et du gradient de pression avec le corridor</a:t>
            </a:r>
          </a:p>
          <a:p>
            <a:pPr lvl="1"/>
            <a:r>
              <a:rPr lang="fr-FR" sz="2000" dirty="0"/>
              <a:t>Connaître la proportion d’air frais vs recirculé et quel type de filtre est utilisé</a:t>
            </a:r>
          </a:p>
          <a:p>
            <a:pPr lvl="1"/>
            <a:r>
              <a:rPr lang="fr-FR" sz="2000" dirty="0"/>
              <a:t>Comprendre la direction du flux d’air en fonction des sites d’entrée et de sortie </a:t>
            </a:r>
          </a:p>
          <a:p>
            <a:pPr lvl="1"/>
            <a:r>
              <a:rPr lang="fr-FR" sz="2000" dirty="0"/>
              <a:t>Mesures du taux de CO2 dans les aires communes du personnel soignant pour identifier les zones insuffisamment ventilées selon le taux d’occupation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Apporter des correctifs selon les stratégies d’ingénierie privilégiées</a:t>
            </a:r>
          </a:p>
        </p:txBody>
      </p:sp>
    </p:spTree>
    <p:extLst>
      <p:ext uri="{BB962C8B-B14F-4D97-AF65-F5344CB8AC3E}">
        <p14:creationId xmlns:p14="http://schemas.microsoft.com/office/powerpoint/2010/main" val="15079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arihq.com/wp-content/uploads/2020/11/4268642-scaled-e16051221324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0"/>
            <a:ext cx="12192001" cy="686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082" y="5080023"/>
            <a:ext cx="4769894" cy="1059847"/>
          </a:xfrm>
          <a:solidFill>
            <a:srgbClr val="467B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fr-CA" dirty="0"/>
              <a:t>Sur le terrain...</a:t>
            </a:r>
          </a:p>
        </p:txBody>
      </p:sp>
    </p:spTree>
    <p:extLst>
      <p:ext uri="{BB962C8B-B14F-4D97-AF65-F5344CB8AC3E}">
        <p14:creationId xmlns:p14="http://schemas.microsoft.com/office/powerpoint/2010/main" val="38914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Déclaration de conflits d’intérêts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815737"/>
            <a:ext cx="10515600" cy="4919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>Aucun conflit d’intérêts à déclarer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sz="4400" dirty="0">
              <a:latin typeface="+mj-lt"/>
            </a:endParaRPr>
          </a:p>
          <a:p>
            <a:pPr marL="0" indent="0">
              <a:buNone/>
            </a:pPr>
            <a:endParaRPr lang="fr-CA" dirty="0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9CADC3F7-9763-F240-8F83-86345554455B}"/>
              </a:ext>
            </a:extLst>
          </p:cNvPr>
          <p:cNvGrpSpPr/>
          <p:nvPr/>
        </p:nvGrpSpPr>
        <p:grpSpPr>
          <a:xfrm>
            <a:off x="6726089" y="3527096"/>
            <a:ext cx="4096769" cy="2524125"/>
            <a:chOff x="2702327" y="-591836"/>
            <a:chExt cx="5225481" cy="282502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74F51617-B687-CB4D-97FB-1965E242B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808" y="-591836"/>
              <a:ext cx="5207000" cy="2705100"/>
            </a:xfrm>
            <a:prstGeom prst="rect">
              <a:avLst/>
            </a:prstGeom>
          </p:spPr>
        </p:pic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A9CFAB65-4E6E-184B-9490-EA0C0ABA18A1}"/>
                </a:ext>
              </a:extLst>
            </p:cNvPr>
            <p:cNvGrpSpPr/>
            <p:nvPr/>
          </p:nvGrpSpPr>
          <p:grpSpPr>
            <a:xfrm>
              <a:off x="2702327" y="1757792"/>
              <a:ext cx="5212948" cy="475392"/>
              <a:chOff x="2702327" y="1757792"/>
              <a:chExt cx="5212948" cy="475392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0DC3598-3D35-0F45-A6F4-50F480175570}"/>
                  </a:ext>
                </a:extLst>
              </p:cNvPr>
              <p:cNvSpPr/>
              <p:nvPr/>
            </p:nvSpPr>
            <p:spPr>
              <a:xfrm>
                <a:off x="2702327" y="1757792"/>
                <a:ext cx="793348" cy="4753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Rectangle : avec coin arrondi 33">
                <a:extLst>
                  <a:ext uri="{FF2B5EF4-FFF2-40B4-BE49-F238E27FC236}">
                    <a16:creationId xmlns:a16="http://schemas.microsoft.com/office/drawing/2014/main" id="{7D87CBD3-7B01-8049-8A7F-A1C623C3DC3A}"/>
                  </a:ext>
                </a:extLst>
              </p:cNvPr>
              <p:cNvSpPr/>
              <p:nvPr/>
            </p:nvSpPr>
            <p:spPr>
              <a:xfrm>
                <a:off x="3495675" y="1852613"/>
                <a:ext cx="4419600" cy="318230"/>
              </a:xfrm>
              <a:prstGeom prst="round1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" name="ZoneTexte 1"/>
          <p:cNvSpPr txBox="1"/>
          <p:nvPr/>
        </p:nvSpPr>
        <p:spPr>
          <a:xfrm>
            <a:off x="7257031" y="6051221"/>
            <a:ext cx="4082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i="1" dirty="0"/>
              <a:t>Image </a:t>
            </a:r>
            <a:r>
              <a:rPr lang="fr-CA" sz="900" i="1" dirty="0" err="1"/>
              <a:t>Credit</a:t>
            </a:r>
            <a:r>
              <a:rPr lang="fr-CA" sz="900" i="1" dirty="0"/>
              <a:t>: suma2020/ </a:t>
            </a:r>
            <a:r>
              <a:rPr lang="fr-CA" sz="900" i="1" dirty="0" err="1"/>
              <a:t>Shutterstock</a:t>
            </a:r>
            <a:endParaRPr lang="fr-CA" sz="900" dirty="0"/>
          </a:p>
        </p:txBody>
      </p:sp>
    </p:spTree>
    <p:extLst>
      <p:ext uri="{BB962C8B-B14F-4D97-AF65-F5344CB8AC3E}">
        <p14:creationId xmlns:p14="http://schemas.microsoft.com/office/powerpoint/2010/main" val="4136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1050" y="852777"/>
            <a:ext cx="8145137" cy="612775"/>
          </a:xfrm>
        </p:spPr>
        <p:txBody>
          <a:bodyPr>
            <a:normAutofit fontScale="90000"/>
          </a:bodyPr>
          <a:lstStyle/>
          <a:p>
            <a:r>
              <a:rPr lang="fr-CA" dirty="0"/>
              <a:t>CHU de Québec-Université Laval</a:t>
            </a:r>
          </a:p>
        </p:txBody>
      </p:sp>
      <p:pic>
        <p:nvPicPr>
          <p:cNvPr id="1028" name="Picture 4" descr="CHUL et Centre mère-enfant Soleil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883314"/>
            <a:ext cx="2935255" cy="1174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pot.chudequebec.ca/getmedia/cf4ad4de-98af-4160-9811-a5c3404bf5d3/LHDQ_photo_principale_600x240.jpg.aspx?widt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97" y="2188313"/>
            <a:ext cx="2857500" cy="114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pot.chudequebec.ca/getmedia/b1eed065-8eb5-4a88-a0aa-fb095870c848/HEJ_photo_principale_600x240_1.jpg.aspx?width=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212" y="2029892"/>
            <a:ext cx="2857500" cy="114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pot.chudequebec.ca/getmedia/82f60268-289f-4a1c-bc7d-f4f876dd1647/HSFA_photo_principale_600x240.jpg.aspx?width=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92" y="4956586"/>
            <a:ext cx="3467657" cy="1387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pot.chudequebec.ca/getmedia/7b352cc7-f114-4509-ab4a-f0630c0ca44f/HSS_photo_principale_600x240.jpg.aspx?width=3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815" y="3956180"/>
            <a:ext cx="3524869" cy="1409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50392" y="1725936"/>
            <a:ext cx="2596437" cy="345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100" dirty="0"/>
              <a:t>Hôpital de l’Enfant-Jésus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29450" y="1851458"/>
            <a:ext cx="2680995" cy="356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200" dirty="0"/>
              <a:t>L’Hôtel-Dieu de Québec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7785" y="3547341"/>
            <a:ext cx="2988520" cy="430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200" dirty="0"/>
              <a:t>CHUL et Centre mère-enfant Soleil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00072" y="4661154"/>
            <a:ext cx="2788495" cy="375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200" dirty="0"/>
              <a:t>Hôpital Saint-François D’Assise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10625" y="3643635"/>
            <a:ext cx="2423241" cy="386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200" dirty="0"/>
              <a:t>Hôpital du Saint-Sacrement</a:t>
            </a:r>
          </a:p>
        </p:txBody>
      </p:sp>
    </p:spTree>
    <p:extLst>
      <p:ext uri="{BB962C8B-B14F-4D97-AF65-F5344CB8AC3E}">
        <p14:creationId xmlns:p14="http://schemas.microsoft.com/office/powerpoint/2010/main" val="862151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défis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9" y="1919417"/>
            <a:ext cx="7208184" cy="4753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/>
              <a:t>Hôpital de </a:t>
            </a:r>
            <a:r>
              <a:rPr lang="fr-CA" b="1" dirty="0" smtClean="0"/>
              <a:t>l’Enfant-Jésus</a:t>
            </a:r>
            <a:endParaRPr lang="fr-CA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 </a:t>
            </a:r>
            <a:r>
              <a:rPr lang="fr-CA" sz="2000" dirty="0"/>
              <a:t>Fondé en 1923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sz="2000" dirty="0" smtClean="0"/>
              <a:t>Construction </a:t>
            </a:r>
            <a:r>
              <a:rPr lang="fr-CA" sz="2000" dirty="0"/>
              <a:t>importante aux abords de l’hôpital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CA" sz="2000" dirty="0" smtClean="0"/>
              <a:t>Modifications </a:t>
            </a:r>
            <a:r>
              <a:rPr lang="fr-CA" sz="2000" dirty="0"/>
              <a:t>prises d’air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CA" sz="2000" dirty="0"/>
              <a:t>Travaux importants dans le réseau/déviation</a:t>
            </a:r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  <p:pic>
        <p:nvPicPr>
          <p:cNvPr id="4" name="Picture 12" descr="Annonce concernant le projet de valorisation de la vapeur de l'incinérateur  | CHU de Québec-Université Lav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483" y="585216"/>
            <a:ext cx="3665838" cy="2255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e nouveau complexe hospitalier de Québec présente de multiples défis |  LesAffaire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639" y="3628932"/>
            <a:ext cx="3112178" cy="2255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Première zone chaude</a:t>
            </a:r>
          </a:p>
        </p:txBody>
      </p:sp>
      <p:pic>
        <p:nvPicPr>
          <p:cNvPr id="1026" name="Picture 2" descr="IMG_51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" t="14574" r="235" b="7749"/>
          <a:stretch/>
        </p:blipFill>
        <p:spPr bwMode="auto">
          <a:xfrm>
            <a:off x="6674071" y="1145626"/>
            <a:ext cx="4864208" cy="5037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2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Première zone chaude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 smtClean="0"/>
              <a:t>Suffisante pour un petit nombre de patients…l’explosion des cas en vague 2 à amener plusieurs défis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 smtClean="0"/>
              <a:t>Augmentation du </a:t>
            </a:r>
            <a:r>
              <a:rPr lang="fr-CA" dirty="0"/>
              <a:t>nombre de travailleurs et </a:t>
            </a:r>
            <a:r>
              <a:rPr lang="fr-CA" dirty="0" smtClean="0"/>
              <a:t>consultants dans des lieux communs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 smtClean="0"/>
              <a:t>Manque d’espace poste de garde et salle de repos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 smtClean="0"/>
              <a:t>Contamination de plusieurs travailleurs</a:t>
            </a:r>
          </a:p>
          <a:p>
            <a:pPr marL="128016" lvl="1" indent="0">
              <a:buNone/>
            </a:pPr>
            <a:endParaRPr lang="fr-CA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CA" sz="2200" dirty="0"/>
              <a:t>Remise en question de nos </a:t>
            </a:r>
            <a:r>
              <a:rPr lang="fr-CA" sz="2200" dirty="0" smtClean="0"/>
              <a:t>processus ….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fr-CA" dirty="0"/>
              <a:t>Respect des </a:t>
            </a:r>
            <a:r>
              <a:rPr lang="fr-CA" dirty="0" smtClean="0"/>
              <a:t>mesures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fr-CA" dirty="0" smtClean="0"/>
              <a:t>Les </a:t>
            </a:r>
            <a:r>
              <a:rPr lang="fr-CA" dirty="0"/>
              <a:t>lieux physiques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fr-CA" dirty="0" smtClean="0"/>
              <a:t>Ventilation (aération)</a:t>
            </a:r>
            <a:endParaRPr lang="fr-CA" dirty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958" y="3871142"/>
            <a:ext cx="3756261" cy="272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00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Immobilisation - ventilation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5401" y="2084832"/>
            <a:ext cx="648072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 smtClean="0"/>
              <a:t> </a:t>
            </a:r>
            <a:r>
              <a:rPr lang="fr-CA" dirty="0"/>
              <a:t>La ventilation est une mesure de prévention universelle utile pour réduire la transmission des maladies infectieuses. Elle contribue également à protéger la santé des travailleurs par une amélioration générale de la qualité de l’air. </a:t>
            </a:r>
            <a:endParaRPr lang="fr-CA" dirty="0" smtClean="0"/>
          </a:p>
          <a:p>
            <a:endParaRPr lang="fr-CA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dirty="0" smtClean="0"/>
              <a:t>Une </a:t>
            </a:r>
            <a:r>
              <a:rPr lang="fr-CA" dirty="0"/>
              <a:t>ventilation adéquate assure un apport et une circulation optimale d’air frais à l’intérieur des lieux. </a:t>
            </a:r>
          </a:p>
        </p:txBody>
      </p:sp>
      <p:pic>
        <p:nvPicPr>
          <p:cNvPr id="1026" name="Picture 2" descr="https://www.inspq.qc.ca/sites/default/files/publications/22528-covid-19-modes-transmission-img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693366"/>
            <a:ext cx="3847661" cy="455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2512" y="6247484"/>
            <a:ext cx="3067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 smtClean="0"/>
              <a:t>Image : INSPQ covid-19 modes de transmission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5077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6983" y="259395"/>
            <a:ext cx="9720072" cy="1499616"/>
          </a:xfrm>
        </p:spPr>
        <p:txBody>
          <a:bodyPr/>
          <a:lstStyle/>
          <a:p>
            <a:r>
              <a:rPr lang="fr-CA" dirty="0"/>
              <a:t>Tableau critères zones chaudes</a:t>
            </a:r>
            <a:br>
              <a:rPr lang="fr-CA" dirty="0"/>
            </a:b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634" y="1324514"/>
            <a:ext cx="5654564" cy="5289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28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98637" y="1885897"/>
            <a:ext cx="10371054" cy="4476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fr-FR" sz="1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Monitorage </a:t>
            </a:r>
            <a:r>
              <a:rPr lang="fr-FR" altLang="fr-FR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des</a:t>
            </a:r>
            <a:r>
              <a:rPr lang="fr-FR" altLang="fr-FR" sz="1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taux de CO</a:t>
            </a:r>
            <a:r>
              <a:rPr lang="fr-FR" altLang="fr-FR" sz="1800" b="1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  <a:r>
              <a:rPr lang="fr-FR" altLang="fr-FR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fr-FR" altLang="fr-FR" sz="1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dans les aires communes identifiées du personnel de soins </a:t>
            </a:r>
            <a:endParaRPr lang="fr-FR" altLang="fr-FR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CA" dirty="0"/>
              <a:t>Implantation d’un système de détection portatif sans fil permettant le monitorage en continue. Consultation des données en temps réel via une plateforme web et monitorage via centralisation.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altLang="fr-FR" dirty="0">
                <a:cs typeface="ＭＳ Ｐゴシック" charset="-128"/>
              </a:rPr>
              <a:t>Détail de déploiement</a:t>
            </a:r>
          </a:p>
          <a:p>
            <a:pPr lvl="1"/>
            <a:r>
              <a:rPr lang="fr-FR" altLang="fr-FR" dirty="0">
                <a:cs typeface="ＭＳ Ｐゴシック" charset="-128"/>
              </a:rPr>
              <a:t>HEJ </a:t>
            </a:r>
            <a:r>
              <a:rPr lang="fr-FR" altLang="fr-FR" dirty="0">
                <a:cs typeface="Arial" panose="020B0604020202020204" pitchFamily="34" charset="0"/>
              </a:rPr>
              <a:t>: 42 sondes Wifi </a:t>
            </a:r>
          </a:p>
          <a:p>
            <a:pPr lvl="1"/>
            <a:r>
              <a:rPr lang="fr-FR" altLang="fr-FR" dirty="0">
                <a:cs typeface="Arial" panose="020B0604020202020204" pitchFamily="34" charset="0"/>
              </a:rPr>
              <a:t>HSFA : 7 sondes Wifi </a:t>
            </a:r>
          </a:p>
          <a:p>
            <a:pPr lvl="1"/>
            <a:r>
              <a:rPr lang="fr-FR" altLang="fr-FR" dirty="0">
                <a:cs typeface="Arial" panose="020B0604020202020204" pitchFamily="34" charset="0"/>
              </a:rPr>
              <a:t>HDQ : 3 sondes permanentes </a:t>
            </a:r>
          </a:p>
          <a:p>
            <a:pPr lvl="1"/>
            <a:r>
              <a:rPr lang="fr-FR" altLang="fr-FR" dirty="0">
                <a:cs typeface="Arial" panose="020B0604020202020204" pitchFamily="34" charset="0"/>
              </a:rPr>
              <a:t>CHUL : 4 sondes permanentes</a:t>
            </a:r>
          </a:p>
          <a:p>
            <a:pPr eaLnBrk="1" hangingPunct="1"/>
            <a:endParaRPr lang="fr-FR" altLang="fr-FR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fr-FR" altLang="fr-FR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fr-FR" altLang="fr-FR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fr-FR" altLang="fr-FR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fr-FR" altLang="fr-FR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fr-CA" sz="1800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3874004"/>
            <a:ext cx="2661634" cy="2661634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666039" cy="1127206"/>
          </a:xfrm>
        </p:spPr>
        <p:txBody>
          <a:bodyPr/>
          <a:lstStyle/>
          <a:p>
            <a:r>
              <a:rPr lang="fr-CA" dirty="0" err="1"/>
              <a:t>SondeS</a:t>
            </a:r>
            <a:r>
              <a:rPr lang="fr-CA" dirty="0"/>
              <a:t> de C0</a:t>
            </a:r>
            <a:r>
              <a:rPr lang="fr-CA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099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794441" y="1856833"/>
            <a:ext cx="10810126" cy="185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200" b="0" i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" panose="05000000000000000000" pitchFamily="2" charset="2"/>
              <a:buChar char="§"/>
              <a:defRPr sz="2800" b="0" i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7F7F7F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fr-FR" altLang="fr-FR" sz="1800" b="1" dirty="0">
                <a:latin typeface="+mn-lt"/>
                <a:ea typeface="ＭＳ Ｐゴシック" panose="020B0600070205080204" pitchFamily="34" charset="-128"/>
              </a:rPr>
              <a:t>Monitorage </a:t>
            </a:r>
            <a:r>
              <a:rPr lang="fr-FR" altLang="fr-FR" sz="2000" b="1" dirty="0">
                <a:latin typeface="+mn-lt"/>
                <a:ea typeface="ＭＳ Ｐゴシック" panose="020B0600070205080204" pitchFamily="34" charset="-128"/>
              </a:rPr>
              <a:t>des</a:t>
            </a:r>
            <a:r>
              <a:rPr lang="fr-FR" altLang="fr-FR" sz="1800" b="1" dirty="0">
                <a:latin typeface="+mn-lt"/>
                <a:ea typeface="ＭＳ Ｐゴシック" panose="020B0600070205080204" pitchFamily="34" charset="-128"/>
              </a:rPr>
              <a:t> taux de CO</a:t>
            </a:r>
            <a:r>
              <a:rPr lang="fr-FR" altLang="fr-FR" sz="1800" b="1" baseline="-25000" dirty="0">
                <a:latin typeface="+mn-lt"/>
                <a:ea typeface="ＭＳ Ｐゴシック" panose="020B0600070205080204" pitchFamily="34" charset="-128"/>
              </a:rPr>
              <a:t>2 </a:t>
            </a:r>
            <a:r>
              <a:rPr lang="fr-FR" altLang="fr-FR" sz="1800" b="1" dirty="0">
                <a:latin typeface="+mn-lt"/>
                <a:ea typeface="ＭＳ Ｐゴシック" panose="020B0600070205080204" pitchFamily="34" charset="-128"/>
              </a:rPr>
              <a:t>dans les aires communes identifiées du personnel de soins (suite)</a:t>
            </a:r>
            <a:endParaRPr lang="fr-FR" altLang="fr-FR" sz="1800" b="1" baseline="-25000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 sz="1800" dirty="0">
                <a:latin typeface="+mn-lt"/>
                <a:ea typeface="ＭＳ Ｐゴシック" panose="020B0600070205080204" pitchFamily="34" charset="-128"/>
              </a:rPr>
              <a:t>Echantillonnage, analyse et présentation des résultats.</a:t>
            </a:r>
          </a:p>
          <a:p>
            <a:pPr eaLnBrk="1" hangingPunct="1"/>
            <a:r>
              <a:rPr lang="fr-FR" altLang="fr-FR" sz="1800" dirty="0">
                <a:latin typeface="+mn-lt"/>
                <a:ea typeface="ＭＳ Ｐゴシック" panose="020B0600070205080204" pitchFamily="34" charset="-128"/>
              </a:rPr>
              <a:t>Permet une meilleure réactivité en cas d’attroupements non souhaités ou de bris de système. </a:t>
            </a:r>
          </a:p>
          <a:p>
            <a:pPr eaLnBrk="1" hangingPunct="1"/>
            <a:r>
              <a:rPr lang="fr-FR" sz="1800" dirty="0">
                <a:latin typeface="+mn-lt"/>
                <a:cs typeface="Arial" panose="020B0604020202020204" pitchFamily="34" charset="0"/>
              </a:rPr>
              <a:t>Programmation d’alarmes pour taux de CO</a:t>
            </a:r>
            <a:r>
              <a:rPr lang="fr-FR" sz="1800" baseline="-25000" dirty="0">
                <a:latin typeface="+mn-lt"/>
                <a:cs typeface="Arial" panose="020B0604020202020204" pitchFamily="34" charset="0"/>
              </a:rPr>
              <a:t>2 </a:t>
            </a:r>
            <a:r>
              <a:rPr lang="fr-FR" sz="1800" dirty="0">
                <a:latin typeface="+mn-lt"/>
                <a:cs typeface="Arial" panose="020B0604020202020204" pitchFamily="34" charset="0"/>
              </a:rPr>
              <a:t>anormalement élevé et soutenu plus de 15 minutes. </a:t>
            </a:r>
          </a:p>
          <a:p>
            <a:pPr eaLnBrk="1" hangingPunct="1"/>
            <a:r>
              <a:rPr lang="fr-FR" sz="1800" dirty="0">
                <a:latin typeface="+mn-lt"/>
                <a:cs typeface="Arial" panose="020B0604020202020204" pitchFamily="34" charset="0"/>
              </a:rPr>
              <a:t>Implantation d’un logigramme DST-PCI pour répondre à ces alarmes.</a:t>
            </a:r>
            <a:endParaRPr lang="fr-CA" sz="1800" dirty="0">
              <a:latin typeface="+mn-lt"/>
            </a:endParaRPr>
          </a:p>
          <a:p>
            <a:pPr eaLnBrk="1" hangingPunct="1"/>
            <a:endParaRPr lang="fr-FR" altLang="fr-FR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fr-CA" sz="180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582912" cy="1060704"/>
          </a:xfrm>
        </p:spPr>
        <p:txBody>
          <a:bodyPr/>
          <a:lstStyle/>
          <a:p>
            <a:r>
              <a:rPr lang="fr-CA" dirty="0" err="1"/>
              <a:t>SondeS</a:t>
            </a:r>
            <a:r>
              <a:rPr lang="fr-CA" dirty="0"/>
              <a:t> de C0</a:t>
            </a:r>
            <a:r>
              <a:rPr lang="fr-CA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655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4423100"/>
              </p:ext>
            </p:extLst>
          </p:nvPr>
        </p:nvGraphicFramePr>
        <p:xfrm>
          <a:off x="220717" y="2308778"/>
          <a:ext cx="11666931" cy="607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3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3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074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Vue</a:t>
                      </a:r>
                      <a:r>
                        <a:rPr lang="fr-CA" baseline="0" dirty="0"/>
                        <a:t> d’ensemble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Vue de</a:t>
                      </a:r>
                      <a:r>
                        <a:rPr lang="fr-CA" baseline="0" dirty="0"/>
                        <a:t> pl</a:t>
                      </a:r>
                      <a:r>
                        <a:rPr lang="fr-CA" dirty="0"/>
                        <a:t>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666133" y="3095902"/>
            <a:ext cx="6221515" cy="32707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6456" y="2920056"/>
            <a:ext cx="5519677" cy="3446585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982087" y="805933"/>
            <a:ext cx="9582912" cy="1060704"/>
          </a:xfrm>
        </p:spPr>
        <p:txBody>
          <a:bodyPr/>
          <a:lstStyle/>
          <a:p>
            <a:r>
              <a:rPr lang="fr-CA" dirty="0" err="1"/>
              <a:t>SondeS</a:t>
            </a:r>
            <a:r>
              <a:rPr lang="fr-CA" dirty="0"/>
              <a:t> de C0</a:t>
            </a:r>
            <a:r>
              <a:rPr lang="fr-CA" baseline="-25000" dirty="0"/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6897" y="3095902"/>
            <a:ext cx="1124606" cy="1003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98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776906" y="1855436"/>
            <a:ext cx="10684992" cy="108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200" b="0" i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" panose="05000000000000000000" pitchFamily="2" charset="2"/>
              <a:buChar char="§"/>
              <a:defRPr sz="2800" b="0" i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7F7F7F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fr-FR" altLang="fr-FR" sz="1800" b="1" dirty="0">
                <a:latin typeface="+mn-lt"/>
                <a:ea typeface="ＭＳ Ｐゴシック" panose="020B0600070205080204" pitchFamily="34" charset="-128"/>
              </a:rPr>
              <a:t>Monitorage </a:t>
            </a:r>
            <a:r>
              <a:rPr lang="fr-FR" altLang="fr-FR" sz="2000" b="1" dirty="0">
                <a:latin typeface="+mn-lt"/>
                <a:ea typeface="ＭＳ Ｐゴシック" panose="020B0600070205080204" pitchFamily="34" charset="-128"/>
              </a:rPr>
              <a:t>des</a:t>
            </a:r>
            <a:r>
              <a:rPr lang="fr-FR" altLang="fr-FR" sz="1800" b="1" dirty="0">
                <a:latin typeface="+mn-lt"/>
                <a:ea typeface="ＭＳ Ｐゴシック" panose="020B0600070205080204" pitchFamily="34" charset="-128"/>
              </a:rPr>
              <a:t> taux de CO</a:t>
            </a:r>
            <a:r>
              <a:rPr lang="fr-FR" altLang="fr-FR" sz="1800" b="1" baseline="-25000" dirty="0">
                <a:latin typeface="+mn-lt"/>
                <a:ea typeface="ＭＳ Ｐゴシック" panose="020B0600070205080204" pitchFamily="34" charset="-128"/>
              </a:rPr>
              <a:t>2 </a:t>
            </a:r>
            <a:r>
              <a:rPr lang="fr-FR" altLang="fr-FR" sz="1800" b="1" dirty="0">
                <a:latin typeface="+mn-lt"/>
                <a:ea typeface="ＭＳ Ｐゴシック" panose="020B0600070205080204" pitchFamily="34" charset="-128"/>
              </a:rPr>
              <a:t>dans les aires communes identifiées du personnel de soins (suite)</a:t>
            </a:r>
            <a:endParaRPr lang="fr-FR" altLang="fr-FR" sz="1800" b="1" baseline="-25000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 sz="1800" dirty="0">
                <a:latin typeface="+mn-lt"/>
                <a:ea typeface="ＭＳ Ｐゴシック" panose="020B0600070205080204" pitchFamily="34" charset="-128"/>
              </a:rPr>
              <a:t>Exemple de l’analyse graphique</a:t>
            </a:r>
          </a:p>
          <a:p>
            <a:pPr eaLnBrk="1" hangingPunct="1"/>
            <a:endParaRPr lang="fr-CA" sz="18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>
            <p:custDataLst>
              <p:tags r:id="rId2"/>
            </p:custDataLst>
          </p:nvPr>
        </p:nvSpPr>
        <p:spPr>
          <a:xfrm>
            <a:off x="522497" y="6173641"/>
            <a:ext cx="11269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Ces graphiques permettent d’observer les tendances et ont permis de cibler des zones où l’on devait prendre action afin de minimiser les pointes d’occupation qui causent des dépassements à la valeur établie de 1000 ppm de CO</a:t>
            </a:r>
            <a:r>
              <a:rPr lang="fr-CA" sz="1600" baseline="-25000" dirty="0"/>
              <a:t>2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36225" y="2578396"/>
            <a:ext cx="7596099" cy="3524196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CA" dirty="0"/>
              <a:t>Sonde de C0</a:t>
            </a:r>
            <a:r>
              <a:rPr lang="fr-CA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234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52665"/>
            <a:ext cx="10515600" cy="1325563"/>
          </a:xfrm>
        </p:spPr>
        <p:txBody>
          <a:bodyPr/>
          <a:lstStyle/>
          <a:p>
            <a:r>
              <a:rPr lang="fr-CA" dirty="0"/>
              <a:t>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126755"/>
            <a:ext cx="9343768" cy="40283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CA" dirty="0"/>
              <a:t>Connaître les facteurs favorisant la transmission par aérosols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dirty="0"/>
              <a:t>Connaître les mesures de contrôle des aérosols selon la hiérarchie des mesures de PCI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dirty="0"/>
              <a:t>Décrire les mesures d’ingénierie mises en place au CHU de Québec pour réduire l’exposition aux aérosols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dirty="0"/>
              <a:t>Illustrer par des exemples concrets les actions découlant de ces mesures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CA" dirty="0"/>
              <a:t>Énoncer les recommandations pour le futur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277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Sonde de C0</a:t>
            </a:r>
            <a:r>
              <a:rPr lang="fr-CA" baseline="-25000" dirty="0"/>
              <a:t>2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Algorithme d’intervention lors de dépassement du seuil établi de 1000 ppm &gt; 15 minutes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Permet d’apporter des mesures correctrices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Permet de déceler des problèmes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0483"/>
            <a:ext cx="4718729" cy="6297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7957751" y="2208869"/>
            <a:ext cx="527222" cy="278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1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b="25307"/>
          <a:stretch/>
        </p:blipFill>
        <p:spPr>
          <a:xfrm>
            <a:off x="1609725" y="142738"/>
            <a:ext cx="8972550" cy="567023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56163" t="91040" r="8459" b="874"/>
          <a:stretch/>
        </p:blipFill>
        <p:spPr>
          <a:xfrm>
            <a:off x="8725989" y="6087292"/>
            <a:ext cx="3174274" cy="61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849613" y="1885533"/>
            <a:ext cx="10573948" cy="427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200" b="0" i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" panose="05000000000000000000" pitchFamily="2" charset="2"/>
              <a:buChar char="§"/>
              <a:defRPr sz="2800" b="0" i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7F7F7F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fr-FR" altLang="fr-FR" sz="1800" b="1" dirty="0">
                <a:latin typeface="+mn-lt"/>
                <a:ea typeface="ＭＳ Ｐゴシック" panose="020B0600070205080204" pitchFamily="34" charset="-128"/>
              </a:rPr>
              <a:t>Implantation d’unités portatives à filtration HEPA en recirculation dans les aires communes identifiées du personnel de soins </a:t>
            </a:r>
            <a:endParaRPr lang="fr-FR" altLang="fr-FR" sz="1800" b="1" baseline="-25000" dirty="0">
              <a:latin typeface="+mn-lt"/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fr-FR" sz="1600" dirty="0">
                <a:latin typeface="+mn-lt"/>
                <a:ea typeface="ＭＳ Ｐゴシック" panose="020B0600070205080204" pitchFamily="34" charset="-128"/>
              </a:rPr>
              <a:t>Installation dans les postes de garde, salles de repos et bureaux partagés du personnel de soins.</a:t>
            </a:r>
          </a:p>
          <a:p>
            <a:pPr lvl="1" eaLnBrk="1" hangingPunct="1"/>
            <a:r>
              <a:rPr lang="fr-FR" altLang="fr-FR" sz="1400" dirty="0">
                <a:latin typeface="+mn-lt"/>
                <a:ea typeface="ＭＳ Ｐゴシック" panose="020B0600070205080204" pitchFamily="34" charset="-128"/>
              </a:rPr>
              <a:t>Filtration des particules dans l’air qui peut contribuer à diminuer la charge virale; </a:t>
            </a:r>
          </a:p>
          <a:p>
            <a:pPr lvl="1" eaLnBrk="1" hangingPunct="1"/>
            <a:r>
              <a:rPr lang="fr-FR" altLang="fr-FR" sz="1400" dirty="0">
                <a:latin typeface="+mn-lt"/>
                <a:ea typeface="ＭＳ Ｐゴシック" panose="020B0600070205080204" pitchFamily="34" charset="-128"/>
              </a:rPr>
              <a:t>Recours à des appareils de filtration standard à vitesse réduite (À cause du bruit).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21645" y="3507128"/>
            <a:ext cx="4475059" cy="3192638"/>
          </a:xfrm>
          <a:prstGeom prst="rect">
            <a:avLst/>
          </a:prstGeom>
        </p:spPr>
      </p:pic>
      <p:sp>
        <p:nvSpPr>
          <p:cNvPr id="2" name="ZoneTexte 1"/>
          <p:cNvSpPr txBox="1"/>
          <p:nvPr>
            <p:custDataLst>
              <p:tags r:id="rId3"/>
            </p:custDataLst>
          </p:nvPr>
        </p:nvSpPr>
        <p:spPr>
          <a:xfrm>
            <a:off x="851576" y="3507128"/>
            <a:ext cx="4883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altLang="fr-FR" sz="1400" dirty="0">
                <a:cs typeface="Arial" panose="020B0604020202020204" pitchFamily="34" charset="0"/>
              </a:rPr>
              <a:t>Par la suite, achat d’appareils plus silencieux que les unités standards;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altLang="fr-FR" sz="1400" dirty="0">
                <a:cs typeface="Arial" panose="020B0604020202020204" pitchFamily="34" charset="0"/>
              </a:rPr>
              <a:t>Ces unités seront déployées principalement dans les salles de pause afin de pallier aux problématiques de bruit.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altLang="fr-FR" sz="1400" dirty="0">
                <a:cs typeface="Arial" panose="020B0604020202020204" pitchFamily="34" charset="0"/>
              </a:rPr>
              <a:t>Ces appareils plus volumineux permettent l’utilisation de filtres 24 X 24 disponibles en inventaire;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altLang="fr-FR" sz="1400" dirty="0">
                <a:cs typeface="Arial" panose="020B0604020202020204" pitchFamily="34" charset="0"/>
              </a:rPr>
              <a:t>Ces unités sont également munis de lampes UV pour permettre la désinfection du système;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611047" cy="1045155"/>
          </a:xfrm>
        </p:spPr>
        <p:txBody>
          <a:bodyPr/>
          <a:lstStyle/>
          <a:p>
            <a:r>
              <a:rPr lang="fr-CA" dirty="0"/>
              <a:t>Filtration HEPA</a:t>
            </a:r>
            <a:endParaRPr lang="fr-CA" baseline="30000" dirty="0"/>
          </a:p>
        </p:txBody>
      </p:sp>
    </p:spTree>
    <p:extLst>
      <p:ext uri="{BB962C8B-B14F-4D97-AF65-F5344CB8AC3E}">
        <p14:creationId xmlns:p14="http://schemas.microsoft.com/office/powerpoint/2010/main" val="13586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74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32" y="254227"/>
            <a:ext cx="8511890" cy="638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8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CHUL- Les défis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2353209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CHUL</a:t>
            </a:r>
            <a:endParaRPr lang="fr-CA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 Fondé en </a:t>
            </a:r>
            <a:r>
              <a:rPr lang="fr-CA" dirty="0" smtClean="0"/>
              <a:t>1954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 smtClean="0"/>
              <a:t>1</a:t>
            </a:r>
            <a:r>
              <a:rPr lang="fr-CA" baseline="30000" dirty="0" smtClean="0"/>
              <a:t>er</a:t>
            </a:r>
            <a:r>
              <a:rPr lang="fr-CA" dirty="0" smtClean="0"/>
              <a:t> hôpital universitaire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 smtClean="0"/>
              <a:t>Vocation de départ </a:t>
            </a:r>
            <a:r>
              <a:rPr lang="fr-CA" u="sng" dirty="0" smtClean="0"/>
              <a:t>pour les anciens combattants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 smtClean="0"/>
              <a:t>Comprend 2 clientèles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 smtClean="0"/>
              <a:t>Mère enfant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 smtClean="0"/>
              <a:t>Adulte</a:t>
            </a:r>
          </a:p>
          <a:p>
            <a:pPr marL="128016" lvl="1" indent="0">
              <a:buNone/>
            </a:pPr>
            <a:endParaRPr lang="fr-CA" dirty="0"/>
          </a:p>
          <a:p>
            <a:endParaRPr lang="fr-CA" dirty="0"/>
          </a:p>
        </p:txBody>
      </p:sp>
      <p:sp>
        <p:nvSpPr>
          <p:cNvPr id="5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6" name="Image 5" descr="00-CHUL-1955-APRO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64" y="585216"/>
            <a:ext cx="5725215" cy="3019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3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Éclosion UCDG</a:t>
            </a: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385" y="4091159"/>
            <a:ext cx="3906492" cy="2513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294" y="445173"/>
            <a:ext cx="7644706" cy="6331500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5719407" y="3912839"/>
            <a:ext cx="329513" cy="36823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Plus 5"/>
          <p:cNvSpPr/>
          <p:nvPr/>
        </p:nvSpPr>
        <p:spPr>
          <a:xfrm>
            <a:off x="9661212" y="4096954"/>
            <a:ext cx="329513" cy="36823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Plus 6"/>
          <p:cNvSpPr/>
          <p:nvPr/>
        </p:nvSpPr>
        <p:spPr>
          <a:xfrm>
            <a:off x="10414687" y="1074904"/>
            <a:ext cx="329513" cy="36823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Moins 7"/>
          <p:cNvSpPr/>
          <p:nvPr/>
        </p:nvSpPr>
        <p:spPr>
          <a:xfrm>
            <a:off x="7031562" y="3472578"/>
            <a:ext cx="736718" cy="695768"/>
          </a:xfrm>
          <a:prstGeom prst="mathMin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54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HSS – Les défis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3923" y="2482879"/>
            <a:ext cx="4294106" cy="199171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 Hôpital du Saint-Sacrement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 Fondé en </a:t>
            </a:r>
            <a:r>
              <a:rPr lang="fr-CA" dirty="0" smtClean="0"/>
              <a:t>1927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 smtClean="0"/>
              <a:t>Anciennement avait une vocation d’obstétrique, de grands brûlés et d’hématologie avec de la greffe de moelle</a:t>
            </a:r>
            <a:endParaRPr lang="fr-CA" dirty="0"/>
          </a:p>
          <a:p>
            <a:endParaRPr lang="fr-CA" dirty="0"/>
          </a:p>
        </p:txBody>
      </p:sp>
      <p:pic>
        <p:nvPicPr>
          <p:cNvPr id="1026" name="Picture 2" descr="Hôpital du Saint-Sacremen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09" y="1146247"/>
            <a:ext cx="6683159" cy="2673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757107"/>
              </p:ext>
            </p:extLst>
          </p:nvPr>
        </p:nvGraphicFramePr>
        <p:xfrm>
          <a:off x="6970079" y="667595"/>
          <a:ext cx="4458103" cy="57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338">
                  <a:extLst>
                    <a:ext uri="{9D8B030D-6E8A-4147-A177-3AD203B41FA5}">
                      <a16:colId xmlns:a16="http://schemas.microsoft.com/office/drawing/2014/main" val="864200926"/>
                    </a:ext>
                  </a:extLst>
                </a:gridCol>
                <a:gridCol w="1812324">
                  <a:extLst>
                    <a:ext uri="{9D8B030D-6E8A-4147-A177-3AD203B41FA5}">
                      <a16:colId xmlns:a16="http://schemas.microsoft.com/office/drawing/2014/main" val="1871389639"/>
                    </a:ext>
                  </a:extLst>
                </a:gridCol>
                <a:gridCol w="1600441">
                  <a:extLst>
                    <a:ext uri="{9D8B030D-6E8A-4147-A177-3AD203B41FA5}">
                      <a16:colId xmlns:a16="http://schemas.microsoft.com/office/drawing/2014/main" val="1586686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Numéro du 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Taux de changement d’air à l’heure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684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Chambre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377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Chambre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996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Chambre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519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Chambre double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02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Chambre double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77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Chambre double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979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Chambre double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569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Chambre double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Chambre double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Chambre double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Chambre double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Chambre double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Chambre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54" y="3604089"/>
            <a:ext cx="6691525" cy="2459101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886542" y="3782832"/>
            <a:ext cx="3105664" cy="2091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/>
          <p:cNvSpPr/>
          <p:nvPr/>
        </p:nvSpPr>
        <p:spPr>
          <a:xfrm>
            <a:off x="300681" y="3801761"/>
            <a:ext cx="2776151" cy="202650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Picture 2" descr="Hôpital du Saint-Sacrement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10" y="468070"/>
            <a:ext cx="3307493" cy="132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583313" y="2344936"/>
            <a:ext cx="5688989" cy="185608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Besoin de création d’une unité hybride dans une unité de réadaptation fonctionnelle intensive (URFI)</a:t>
            </a:r>
          </a:p>
          <a:p>
            <a:endParaRPr lang="fr-CA" dirty="0"/>
          </a:p>
        </p:txBody>
      </p:sp>
      <p:sp>
        <p:nvSpPr>
          <p:cNvPr id="10" name="Ellipse 9"/>
          <p:cNvSpPr/>
          <p:nvPr/>
        </p:nvSpPr>
        <p:spPr>
          <a:xfrm>
            <a:off x="10235381" y="1612489"/>
            <a:ext cx="983226" cy="110121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545431"/>
              </p:ext>
            </p:extLst>
          </p:nvPr>
        </p:nvGraphicFramePr>
        <p:xfrm>
          <a:off x="5965063" y="222422"/>
          <a:ext cx="5806807" cy="600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199">
                  <a:extLst>
                    <a:ext uri="{9D8B030D-6E8A-4147-A177-3AD203B41FA5}">
                      <a16:colId xmlns:a16="http://schemas.microsoft.com/office/drawing/2014/main" val="864200926"/>
                    </a:ext>
                  </a:extLst>
                </a:gridCol>
                <a:gridCol w="1709522">
                  <a:extLst>
                    <a:ext uri="{9D8B030D-6E8A-4147-A177-3AD203B41FA5}">
                      <a16:colId xmlns:a16="http://schemas.microsoft.com/office/drawing/2014/main" val="1871389639"/>
                    </a:ext>
                  </a:extLst>
                </a:gridCol>
                <a:gridCol w="1795848">
                  <a:extLst>
                    <a:ext uri="{9D8B030D-6E8A-4147-A177-3AD203B41FA5}">
                      <a16:colId xmlns:a16="http://schemas.microsoft.com/office/drawing/2014/main" val="1586686041"/>
                    </a:ext>
                  </a:extLst>
                </a:gridCol>
                <a:gridCol w="1532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Numéro du 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Taux de changement d’air à l’heure</a:t>
                      </a:r>
                    </a:p>
                    <a:p>
                      <a:pPr algn="ctr"/>
                      <a:r>
                        <a:rPr lang="fr-CA" dirty="0"/>
                        <a:t>(Avant)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Taux de changement d’air à l’heure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(Après)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684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Chambre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377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Chambre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996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Chambre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519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Chambre double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02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Chambre double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77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Chambre double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979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Chambre double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569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Chambre double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Chambre double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Chambre double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10,4 *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/>
                        <a:t>Chambre double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11,4 *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Chambre double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11,0 *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Chambre 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12,0 *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5" y="2797915"/>
            <a:ext cx="5671587" cy="2084279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709116" y="2797915"/>
            <a:ext cx="2447335" cy="162196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/>
          <p:cNvSpPr/>
          <p:nvPr/>
        </p:nvSpPr>
        <p:spPr>
          <a:xfrm>
            <a:off x="10371438" y="4712043"/>
            <a:ext cx="1260389" cy="1581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/>
          <p:cNvSpPr txBox="1"/>
          <p:nvPr/>
        </p:nvSpPr>
        <p:spPr>
          <a:xfrm>
            <a:off x="7372865" y="6409038"/>
            <a:ext cx="439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*Mesure prise avec la présence de filtre HEPA</a:t>
            </a:r>
          </a:p>
        </p:txBody>
      </p:sp>
    </p:spTree>
    <p:extLst>
      <p:ext uri="{BB962C8B-B14F-4D97-AF65-F5344CB8AC3E}">
        <p14:creationId xmlns:p14="http://schemas.microsoft.com/office/powerpoint/2010/main" val="37204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499" y="376607"/>
            <a:ext cx="4191097" cy="58855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69194">
            <a:off x="8262397" y="2436692"/>
            <a:ext cx="396274" cy="3810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177022" y="3963372"/>
            <a:ext cx="529201" cy="5088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54998" y="628070"/>
            <a:ext cx="449616" cy="829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8436658" y="648433"/>
            <a:ext cx="449616" cy="829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9516556" y="653636"/>
            <a:ext cx="360032" cy="20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8473792" y="667925"/>
            <a:ext cx="360032" cy="20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8411581" y="5398219"/>
            <a:ext cx="449616" cy="829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/>
          <p:cNvSpPr/>
          <p:nvPr/>
        </p:nvSpPr>
        <p:spPr>
          <a:xfrm>
            <a:off x="9594612" y="5397715"/>
            <a:ext cx="449616" cy="829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/>
          <p:cNvSpPr/>
          <p:nvPr/>
        </p:nvSpPr>
        <p:spPr>
          <a:xfrm>
            <a:off x="9654730" y="5999129"/>
            <a:ext cx="360032" cy="20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/>
          <p:cNvSpPr/>
          <p:nvPr/>
        </p:nvSpPr>
        <p:spPr>
          <a:xfrm>
            <a:off x="8463424" y="5994643"/>
            <a:ext cx="360032" cy="20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555" y="711228"/>
            <a:ext cx="264501" cy="52753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888" y="711209"/>
            <a:ext cx="264501" cy="52753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12043" y="5593162"/>
            <a:ext cx="295512" cy="58938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709272" y="5600380"/>
            <a:ext cx="291381" cy="58114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436658" y="977043"/>
            <a:ext cx="437251" cy="4834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Rectangle 25"/>
          <p:cNvSpPr/>
          <p:nvPr/>
        </p:nvSpPr>
        <p:spPr>
          <a:xfrm>
            <a:off x="9457625" y="975752"/>
            <a:ext cx="463369" cy="4834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Rectangle 26"/>
          <p:cNvSpPr/>
          <p:nvPr/>
        </p:nvSpPr>
        <p:spPr>
          <a:xfrm>
            <a:off x="9594612" y="5404942"/>
            <a:ext cx="444256" cy="4259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Rectangle 27"/>
          <p:cNvSpPr/>
          <p:nvPr/>
        </p:nvSpPr>
        <p:spPr>
          <a:xfrm>
            <a:off x="8411322" y="5396524"/>
            <a:ext cx="449875" cy="4395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défis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9" y="2286000"/>
            <a:ext cx="5981336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 smtClean="0"/>
              <a:t>Arrivée d’air dans chaque chambre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 smtClean="0"/>
              <a:t>Retour d’air unique dans la salle de bain</a:t>
            </a:r>
            <a:endParaRPr lang="fr-CA" dirty="0"/>
          </a:p>
        </p:txBody>
      </p:sp>
      <p:sp>
        <p:nvSpPr>
          <p:cNvPr id="30" name="Rectangle 29"/>
          <p:cNvSpPr/>
          <p:nvPr/>
        </p:nvSpPr>
        <p:spPr>
          <a:xfrm>
            <a:off x="8836156" y="4297680"/>
            <a:ext cx="1018806" cy="861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à quatre flèches 10"/>
          <p:cNvSpPr/>
          <p:nvPr/>
        </p:nvSpPr>
        <p:spPr>
          <a:xfrm>
            <a:off x="8646138" y="4091347"/>
            <a:ext cx="1274856" cy="1197026"/>
          </a:xfrm>
          <a:prstGeom prst="quad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Rectangle 30"/>
          <p:cNvSpPr/>
          <p:nvPr/>
        </p:nvSpPr>
        <p:spPr>
          <a:xfrm>
            <a:off x="8710473" y="1651978"/>
            <a:ext cx="1290180" cy="793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à quatre flèches 9"/>
          <p:cNvSpPr/>
          <p:nvPr/>
        </p:nvSpPr>
        <p:spPr>
          <a:xfrm>
            <a:off x="8696867" y="1509008"/>
            <a:ext cx="1179721" cy="1093058"/>
          </a:xfrm>
          <a:prstGeom prst="quad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Rectangle 31"/>
          <p:cNvSpPr/>
          <p:nvPr/>
        </p:nvSpPr>
        <p:spPr>
          <a:xfrm>
            <a:off x="8512043" y="3028746"/>
            <a:ext cx="761497" cy="519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lèche courbée vers la gauche 6"/>
          <p:cNvSpPr/>
          <p:nvPr/>
        </p:nvSpPr>
        <p:spPr>
          <a:xfrm flipH="1">
            <a:off x="8216345" y="2529595"/>
            <a:ext cx="560201" cy="78980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8" name="Flèche courbée vers la gauche 7"/>
          <p:cNvSpPr/>
          <p:nvPr/>
        </p:nvSpPr>
        <p:spPr>
          <a:xfrm flipH="1" flipV="1">
            <a:off x="8150272" y="3446378"/>
            <a:ext cx="560201" cy="85209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8934860" y="2899114"/>
            <a:ext cx="237715" cy="3298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Ellipse 33"/>
          <p:cNvSpPr/>
          <p:nvPr/>
        </p:nvSpPr>
        <p:spPr>
          <a:xfrm>
            <a:off x="8976548" y="2969665"/>
            <a:ext cx="154337" cy="2119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Rectangle 34"/>
          <p:cNvSpPr/>
          <p:nvPr/>
        </p:nvSpPr>
        <p:spPr>
          <a:xfrm>
            <a:off x="9920994" y="2899114"/>
            <a:ext cx="699381" cy="405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Rectangle 35"/>
          <p:cNvSpPr/>
          <p:nvPr/>
        </p:nvSpPr>
        <p:spPr>
          <a:xfrm>
            <a:off x="9904614" y="3393541"/>
            <a:ext cx="699381" cy="372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Rectangle 36"/>
          <p:cNvSpPr/>
          <p:nvPr/>
        </p:nvSpPr>
        <p:spPr>
          <a:xfrm rot="5400000">
            <a:off x="10559440" y="2910708"/>
            <a:ext cx="699381" cy="329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51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Économie de la connaissance… et de l'impuiss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8946" y="5308864"/>
            <a:ext cx="6061166" cy="133003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fr-CA" dirty="0"/>
              <a:t>État des connaissances</a:t>
            </a:r>
          </a:p>
        </p:txBody>
      </p:sp>
    </p:spTree>
    <p:extLst>
      <p:ext uri="{BB962C8B-B14F-4D97-AF65-F5344CB8AC3E}">
        <p14:creationId xmlns:p14="http://schemas.microsoft.com/office/powerpoint/2010/main" val="21020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vid-19 : après avoir été infecté, à quel point êtes-vous immunisé ? -  ladepeche.f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8303" y="1706191"/>
            <a:ext cx="6355492" cy="1463040"/>
          </a:xfrm>
          <a:solidFill>
            <a:srgbClr val="F0DDDA"/>
          </a:solidFill>
        </p:spPr>
        <p:txBody>
          <a:bodyPr/>
          <a:lstStyle/>
          <a:p>
            <a:r>
              <a:rPr lang="fr-CA" dirty="0"/>
              <a:t>Recommandations futures</a:t>
            </a:r>
          </a:p>
        </p:txBody>
      </p:sp>
    </p:spTree>
    <p:extLst>
      <p:ext uri="{BB962C8B-B14F-4D97-AF65-F5344CB8AC3E}">
        <p14:creationId xmlns:p14="http://schemas.microsoft.com/office/powerpoint/2010/main" val="37219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803006"/>
            <a:ext cx="10515600" cy="868361"/>
          </a:xfrm>
        </p:spPr>
        <p:txBody>
          <a:bodyPr>
            <a:normAutofit/>
          </a:bodyPr>
          <a:lstStyle/>
          <a:p>
            <a:r>
              <a:rPr lang="fr-CA" dirty="0" smtClean="0"/>
              <a:t>Constats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3500" y="1916066"/>
            <a:ext cx="11177789" cy="4452937"/>
          </a:xfrm>
        </p:spPr>
        <p:txBody>
          <a:bodyPr>
            <a:normAutofit fontScale="92500" lnSpcReduction="10000"/>
          </a:bodyPr>
          <a:lstStyle/>
          <a:p>
            <a:pPr lvl="1"/>
            <a:endParaRPr lang="fr-CA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3200" dirty="0">
                <a:cs typeface="Calibri" panose="020F0502020204030204" pitchFamily="34" charset="0"/>
              </a:rPr>
              <a:t>Efficacité du système de ventilation variable dans chaque centre en fonction de l’entretien, des travaux, des conceptions, etc</a:t>
            </a:r>
            <a:r>
              <a:rPr lang="fr-CA" sz="3200" dirty="0" smtClean="0">
                <a:cs typeface="Calibri" panose="020F0502020204030204" pitchFamily="34" charset="0"/>
              </a:rPr>
              <a:t>.</a:t>
            </a:r>
          </a:p>
          <a:p>
            <a:pPr marL="128016" lvl="1" indent="0">
              <a:buNone/>
            </a:pPr>
            <a:endParaRPr lang="fr-CA" sz="3200" dirty="0" smtClean="0"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3200" dirty="0" smtClean="0">
                <a:cs typeface="Calibri" panose="020F0502020204030204" pitchFamily="34" charset="0"/>
              </a:rPr>
              <a:t>Ne rien prendre pour acquis!</a:t>
            </a:r>
          </a:p>
          <a:p>
            <a:pPr marL="128016" lvl="1" indent="0">
              <a:buNone/>
            </a:pPr>
            <a:endParaRPr lang="fr-CA" sz="3200" dirty="0" smtClean="0"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3200" dirty="0" smtClean="0">
                <a:cs typeface="Calibri" panose="020F0502020204030204" pitchFamily="34" charset="0"/>
              </a:rPr>
              <a:t>Défis liés </a:t>
            </a:r>
            <a:r>
              <a:rPr lang="fr-CA" sz="3200" dirty="0">
                <a:cs typeface="Calibri" panose="020F0502020204030204" pitchFamily="34" charset="0"/>
              </a:rPr>
              <a:t>à la vétusté des bâtiments </a:t>
            </a:r>
            <a:r>
              <a:rPr lang="fr-CA" sz="3200" dirty="0" smtClean="0">
                <a:cs typeface="Calibri" panose="020F0502020204030204" pitchFamily="34" charset="0"/>
              </a:rPr>
              <a:t>du réseau de la santé</a:t>
            </a:r>
          </a:p>
          <a:p>
            <a:pPr marL="128016" lvl="1" indent="0">
              <a:buNone/>
            </a:pPr>
            <a:endParaRPr lang="fr-CA" sz="3200" dirty="0"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3200" dirty="0" smtClean="0">
                <a:cs typeface="Calibri" panose="020F0502020204030204" pitchFamily="34" charset="0"/>
              </a:rPr>
              <a:t>Défis liés à </a:t>
            </a:r>
            <a:r>
              <a:rPr lang="fr-CA" sz="3200" dirty="0">
                <a:cs typeface="Calibri" panose="020F0502020204030204" pitchFamily="34" charset="0"/>
              </a:rPr>
              <a:t>un manque d’entretien des systèmes de CCV par manque de financement</a:t>
            </a:r>
          </a:p>
          <a:p>
            <a:pPr marL="128016" lvl="1" indent="0">
              <a:buNone/>
            </a:pPr>
            <a:endParaRPr lang="fr-CA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502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recommandations futures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5973" y="1916004"/>
            <a:ext cx="10195562" cy="3668718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CA" sz="3200" dirty="0">
                <a:cs typeface="Calibri" panose="020F0502020204030204" pitchFamily="34" charset="0"/>
              </a:rPr>
              <a:t>Entretien préventif annuel à planifier sur l’état des systèmes (pas attendre la prochaine pandémie) – financement pour l’entretien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CA" sz="3200" dirty="0">
                <a:cs typeface="Calibri" panose="020F0502020204030204" pitchFamily="34" charset="0"/>
              </a:rPr>
              <a:t>Réfléchir à l’importance ventilation poste de garde, corridor  et salle de repos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CA" sz="3200" dirty="0">
                <a:cs typeface="Calibri" panose="020F0502020204030204" pitchFamily="34" charset="0"/>
              </a:rPr>
              <a:t>Pas de pression positive dans les secteurs </a:t>
            </a:r>
            <a:r>
              <a:rPr lang="fr-CA" sz="3200" dirty="0" smtClean="0">
                <a:cs typeface="Calibri" panose="020F0502020204030204" pitchFamily="34" charset="0"/>
              </a:rPr>
              <a:t>pour lesquels ce gradient de pression n’est pas requis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CA" sz="3200" dirty="0" smtClean="0">
                <a:cs typeface="Calibri" panose="020F0502020204030204" pitchFamily="34" charset="0"/>
              </a:rPr>
              <a:t>Idéal </a:t>
            </a:r>
            <a:r>
              <a:rPr lang="fr-CA" sz="3200" dirty="0">
                <a:cs typeface="Calibri" panose="020F0502020204030204" pitchFamily="34" charset="0"/>
              </a:rPr>
              <a:t>d’avoir des groupes de professionnels avec des  connaissances diverses pour réfléchir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CA" sz="3200" dirty="0">
                <a:cs typeface="Calibri" panose="020F0502020204030204" pitchFamily="34" charset="0"/>
              </a:rPr>
              <a:t>Décision initiale évolue selon les nouveaux constats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CA" sz="3200" dirty="0">
                <a:cs typeface="Calibri" panose="020F0502020204030204" pitchFamily="34" charset="0"/>
              </a:rPr>
              <a:t>Revoir concept de salle de bain partagé entre les chambres qui ont un même système de ventilation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fr-CA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CA" sz="2800" dirty="0"/>
          </a:p>
          <a:p>
            <a:endParaRPr lang="fr-FR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739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recommandations futures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22988" y="2751369"/>
            <a:ext cx="8121445" cy="131112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28016" lvl="1" indent="0" algn="ctr">
              <a:lnSpc>
                <a:spcPct val="110000"/>
              </a:lnSpc>
              <a:buNone/>
            </a:pP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Des mesures d’ingénierie visant à réduire l’exposition aux aérosols </a:t>
            </a:r>
            <a:r>
              <a:rPr lang="fr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doivent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être mises en </a:t>
            </a:r>
            <a:r>
              <a:rPr lang="fr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place. Ces </a:t>
            </a:r>
            <a:r>
              <a:rPr lang="fr-CA" sz="2400" dirty="0">
                <a:latin typeface="Calibri" panose="020F0502020204030204" pitchFamily="34" charset="0"/>
                <a:cs typeface="Calibri" panose="020F0502020204030204" pitchFamily="34" charset="0"/>
              </a:rPr>
              <a:t>mesures sont complémentaires aux autres mesures de base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962" y="5043949"/>
            <a:ext cx="3450038" cy="18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Remerciements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2042766"/>
            <a:ext cx="10195562" cy="4815234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endParaRPr lang="fr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dirty="0" smtClean="0"/>
              <a:t>Fanny </a:t>
            </a:r>
            <a:r>
              <a:rPr lang="fr-CA" dirty="0"/>
              <a:t>Beaulieu M. Sc. ICS-PCI CHU de Québec </a:t>
            </a:r>
          </a:p>
          <a:p>
            <a:pPr marL="0" indent="0">
              <a:buNone/>
            </a:pPr>
            <a:r>
              <a:rPr lang="fr-CA" dirty="0"/>
              <a:t>Mathieu Bédard Coordonnateur Opération des bâtiments CHU de Québec</a:t>
            </a:r>
          </a:p>
          <a:p>
            <a:pPr marL="0" indent="0">
              <a:buNone/>
            </a:pPr>
            <a:r>
              <a:rPr lang="fr-CA" dirty="0"/>
              <a:t>Yannick Lussier, </a:t>
            </a:r>
            <a:r>
              <a:rPr lang="fr-CA" dirty="0" err="1"/>
              <a:t>ing</a:t>
            </a:r>
            <a:r>
              <a:rPr lang="fr-CA" dirty="0"/>
              <a:t>. Conseiller en bâtiment</a:t>
            </a:r>
          </a:p>
          <a:p>
            <a:pPr marL="0" indent="0">
              <a:buNone/>
            </a:pPr>
            <a:r>
              <a:rPr lang="fr-CA" dirty="0"/>
              <a:t>Nicolas Potvin Laplante, </a:t>
            </a:r>
            <a:r>
              <a:rPr lang="fr-CA" dirty="0" err="1"/>
              <a:t>ing</a:t>
            </a:r>
            <a:r>
              <a:rPr lang="fr-CA" dirty="0"/>
              <a:t>. Conseiller en bâtiment</a:t>
            </a:r>
          </a:p>
          <a:p>
            <a:pPr marL="0" indent="0">
              <a:buNone/>
            </a:pPr>
            <a:r>
              <a:rPr lang="fr-CA" dirty="0"/>
              <a:t>TOUS les acteurs impliqués à la Direction des services </a:t>
            </a:r>
            <a:r>
              <a:rPr lang="fr-CA" dirty="0" smtClean="0"/>
              <a:t>techniques</a:t>
            </a:r>
          </a:p>
          <a:p>
            <a:pPr marL="0" indent="0">
              <a:buNone/>
            </a:pPr>
            <a:r>
              <a:rPr lang="fr-FR" dirty="0"/>
              <a:t>Merci à la direction du CHU de Québec </a:t>
            </a:r>
            <a:endParaRPr lang="fr-CA" dirty="0"/>
          </a:p>
          <a:p>
            <a:endParaRPr lang="fr-FR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312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Questions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8523" y="1816443"/>
            <a:ext cx="4349859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Médiagraphie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i="1" dirty="0"/>
              <a:t>suma2020/ </a:t>
            </a:r>
            <a:r>
              <a:rPr lang="fr-CA" i="1" dirty="0" err="1"/>
              <a:t>Shutterstock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3870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1173" y="831637"/>
            <a:ext cx="10515600" cy="845910"/>
          </a:xfrm>
        </p:spPr>
        <p:txBody>
          <a:bodyPr/>
          <a:lstStyle/>
          <a:p>
            <a:r>
              <a:rPr lang="fr-CA" dirty="0"/>
              <a:t>Modes de transmission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9839" y="1796143"/>
            <a:ext cx="5150405" cy="41311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AÉROSOLS              Inhalation</a:t>
            </a:r>
          </a:p>
          <a:p>
            <a:pPr marL="457200" lvl="1" indent="0">
              <a:buNone/>
            </a:pPr>
            <a:endParaRPr lang="fr-CA" dirty="0"/>
          </a:p>
          <a:p>
            <a:pPr marL="457200" lvl="1" indent="0">
              <a:buNone/>
            </a:pPr>
            <a:r>
              <a:rPr lang="fr-CA" dirty="0"/>
              <a:t>		</a:t>
            </a:r>
            <a:r>
              <a:rPr lang="fr-CA" sz="2000" dirty="0"/>
              <a:t>Muqueuses nez, bouche, yeux</a:t>
            </a:r>
            <a:endParaRPr lang="fr-CA" dirty="0"/>
          </a:p>
          <a:p>
            <a:pPr marL="283464" indent="0">
              <a:buNone/>
            </a:pPr>
            <a:r>
              <a:rPr lang="fr-CA" dirty="0"/>
              <a:t>    </a:t>
            </a:r>
          </a:p>
          <a:p>
            <a:pPr marL="283464" indent="0">
              <a:buNone/>
            </a:pPr>
            <a:endParaRPr lang="fr-CA" dirty="0"/>
          </a:p>
          <a:p>
            <a:pPr marL="283464" indent="0">
              <a:buNone/>
            </a:pPr>
            <a:endParaRPr lang="fr-CA" dirty="0"/>
          </a:p>
          <a:p>
            <a:pPr marL="283464" indent="0">
              <a:buNone/>
            </a:pPr>
            <a:endParaRPr lang="fr-CA" dirty="0"/>
          </a:p>
          <a:p>
            <a:pPr marL="283464" indent="0">
              <a:buNone/>
            </a:pPr>
            <a:r>
              <a:rPr lang="fr-CA" dirty="0"/>
              <a:t>Objets ou surfaces inanimés</a:t>
            </a:r>
          </a:p>
          <a:p>
            <a:pPr marL="457200" lvl="1" indent="0">
              <a:buNone/>
            </a:pPr>
            <a:r>
              <a:rPr lang="fr-CA" dirty="0"/>
              <a:t> </a:t>
            </a:r>
          </a:p>
          <a:p>
            <a:pPr marL="457200" lvl="1" indent="0">
              <a:buNone/>
            </a:pPr>
            <a:r>
              <a:rPr lang="fr-CA" dirty="0"/>
              <a:t>			</a:t>
            </a:r>
          </a:p>
          <a:p>
            <a:pPr marL="457200" lvl="1" indent="0">
              <a:buNone/>
            </a:pPr>
            <a:endParaRPr lang="fr-CA" dirty="0"/>
          </a:p>
          <a:p>
            <a:pPr marL="457200" lvl="1" indent="0">
              <a:buNone/>
            </a:pPr>
            <a:r>
              <a:rPr lang="fr-CA" dirty="0"/>
              <a:t>			                    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138688" y="6402248"/>
            <a:ext cx="1550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OMS, CDC, LLCM 2020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5974826" y="1539356"/>
            <a:ext cx="5150405" cy="3950824"/>
            <a:chOff x="8798185" y="1413896"/>
            <a:chExt cx="4997240" cy="3651210"/>
          </a:xfrm>
        </p:grpSpPr>
        <p:pic>
          <p:nvPicPr>
            <p:cNvPr id="1026" name="Picture 2" descr="Capture d'un éternuement et du nuage de gouttelettes en suspension qui en résulte. (Bourouiba Bush 2014)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8185" y="1413896"/>
              <a:ext cx="4997240" cy="3651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9105691" y="4695774"/>
              <a:ext cx="2191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err="1">
                  <a:solidFill>
                    <a:schemeClr val="bg1"/>
                  </a:solidFill>
                </a:rPr>
                <a:t>Bourouiba</a:t>
              </a:r>
              <a:r>
                <a:rPr lang="fr-CA" dirty="0">
                  <a:solidFill>
                    <a:schemeClr val="bg1"/>
                  </a:solidFill>
                </a:rPr>
                <a:t> Bush 2014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A48A8F9B-50B6-4386-EA7E-631CE9F1873E}"/>
              </a:ext>
            </a:extLst>
          </p:cNvPr>
          <p:cNvSpPr txBox="1"/>
          <p:nvPr/>
        </p:nvSpPr>
        <p:spPr>
          <a:xfrm>
            <a:off x="3406770" y="357988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MAINS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FF5388C-E75A-255A-C787-A16E50F559B7}"/>
              </a:ext>
            </a:extLst>
          </p:cNvPr>
          <p:cNvGrpSpPr/>
          <p:nvPr/>
        </p:nvGrpSpPr>
        <p:grpSpPr>
          <a:xfrm>
            <a:off x="1343598" y="2174049"/>
            <a:ext cx="2465087" cy="2254668"/>
            <a:chOff x="1343598" y="2174049"/>
            <a:chExt cx="2465087" cy="2254668"/>
          </a:xfrm>
        </p:grpSpPr>
        <p:sp>
          <p:nvSpPr>
            <p:cNvPr id="5" name="Double flèche verticale 4"/>
            <p:cNvSpPr/>
            <p:nvPr/>
          </p:nvSpPr>
          <p:spPr>
            <a:xfrm>
              <a:off x="3618319" y="3887597"/>
              <a:ext cx="190366" cy="54112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Double flèche verticale 6"/>
            <p:cNvSpPr/>
            <p:nvPr/>
          </p:nvSpPr>
          <p:spPr>
            <a:xfrm>
              <a:off x="3618318" y="3094058"/>
              <a:ext cx="181303" cy="43319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Double flèche verticale 11"/>
            <p:cNvSpPr/>
            <p:nvPr/>
          </p:nvSpPr>
          <p:spPr>
            <a:xfrm rot="5400000">
              <a:off x="2244057" y="2066141"/>
              <a:ext cx="246851" cy="46266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Double flèche verticale 12"/>
            <p:cNvSpPr/>
            <p:nvPr/>
          </p:nvSpPr>
          <p:spPr>
            <a:xfrm rot="18129874">
              <a:off x="2036563" y="2286720"/>
              <a:ext cx="222130" cy="81242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Double flèche verticale 9">
              <a:extLst>
                <a:ext uri="{FF2B5EF4-FFF2-40B4-BE49-F238E27FC236}">
                  <a16:creationId xmlns:a16="http://schemas.microsoft.com/office/drawing/2014/main" id="{8B5576BC-DD1C-4573-A75F-85B86C8D07BF}"/>
                </a:ext>
              </a:extLst>
            </p:cNvPr>
            <p:cNvSpPr/>
            <p:nvPr/>
          </p:nvSpPr>
          <p:spPr>
            <a:xfrm>
              <a:off x="1343598" y="2570703"/>
              <a:ext cx="181303" cy="175511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9065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Aérosols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2443" y="1898246"/>
            <a:ext cx="10515600" cy="4486275"/>
          </a:xfrm>
        </p:spPr>
        <p:txBody>
          <a:bodyPr>
            <a:normAutofit/>
          </a:bodyPr>
          <a:lstStyle/>
          <a:p>
            <a:r>
              <a:rPr lang="fr-CA" sz="2800" dirty="0"/>
              <a:t>Aérosols: Particules en suspension dans </a:t>
            </a:r>
            <a:r>
              <a:rPr lang="fr-CA" sz="2800" dirty="0" smtClean="0"/>
              <a:t>l’air</a:t>
            </a:r>
          </a:p>
          <a:p>
            <a:r>
              <a:rPr lang="fr-CA" sz="2800" dirty="0" err="1"/>
              <a:t>BIOaérosols</a:t>
            </a:r>
            <a:r>
              <a:rPr lang="fr-CA" sz="2800" dirty="0"/>
              <a:t>: lorsque les particules contiennent du matériel </a:t>
            </a:r>
            <a:r>
              <a:rPr lang="fr-CA" sz="2800" dirty="0" smtClean="0"/>
              <a:t>biologique</a:t>
            </a:r>
            <a:endParaRPr lang="fr-CA" sz="2800" dirty="0"/>
          </a:p>
          <a:p>
            <a:r>
              <a:rPr lang="fr-CA" sz="2800" dirty="0"/>
              <a:t>Mouvements gouvernés principalement par</a:t>
            </a:r>
          </a:p>
          <a:p>
            <a:pPr lvl="1"/>
            <a:r>
              <a:rPr lang="fr-CA" sz="2800" dirty="0"/>
              <a:t>la taille des particules</a:t>
            </a:r>
          </a:p>
          <a:p>
            <a:pPr lvl="2"/>
            <a:r>
              <a:rPr lang="fr-CA" sz="2800" dirty="0"/>
              <a:t>Les plus grosses (Gouttelettes): gravité</a:t>
            </a:r>
          </a:p>
          <a:p>
            <a:pPr lvl="2"/>
            <a:r>
              <a:rPr lang="fr-CA" sz="2800" dirty="0"/>
              <a:t>Les plus petites (Déshydratation rapide réduisant taille des particules) demeurent plus longtemps en suspension air</a:t>
            </a:r>
          </a:p>
          <a:p>
            <a:pPr lvl="1"/>
            <a:r>
              <a:rPr lang="fr-CA" sz="2800" dirty="0"/>
              <a:t>l’air et son flux</a:t>
            </a:r>
          </a:p>
          <a:p>
            <a:r>
              <a:rPr lang="fr-CA" sz="2800" dirty="0"/>
              <a:t>Concentration GRANDEMENT influencée par la VENTILATION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7436133" y="6460709"/>
            <a:ext cx="4485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/>
              <a:t>INSPQ, Avis sur : Transmission du SRAS-Co-V2, 27 </a:t>
            </a:r>
            <a:r>
              <a:rPr lang="fr-CA" sz="1400" dirty="0" err="1"/>
              <a:t>nov</a:t>
            </a:r>
            <a:r>
              <a:rPr lang="fr-CA" sz="1400" dirty="0"/>
              <a:t> 2020</a:t>
            </a:r>
            <a:endParaRPr lang="fr-CA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9CADC3F7-9763-F240-8F83-86345554455B}"/>
              </a:ext>
            </a:extLst>
          </p:cNvPr>
          <p:cNvGrpSpPr/>
          <p:nvPr/>
        </p:nvGrpSpPr>
        <p:grpSpPr>
          <a:xfrm>
            <a:off x="8215989" y="263735"/>
            <a:ext cx="2695773" cy="1558323"/>
            <a:chOff x="2702327" y="-591836"/>
            <a:chExt cx="5225481" cy="282502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4F51617-B687-CB4D-97FB-1965E242B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808" y="-591836"/>
              <a:ext cx="5207000" cy="2705100"/>
            </a:xfrm>
            <a:prstGeom prst="rect">
              <a:avLst/>
            </a:prstGeom>
          </p:spPr>
        </p:pic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A9CFAB65-4E6E-184B-9490-EA0C0ABA18A1}"/>
                </a:ext>
              </a:extLst>
            </p:cNvPr>
            <p:cNvGrpSpPr/>
            <p:nvPr/>
          </p:nvGrpSpPr>
          <p:grpSpPr>
            <a:xfrm>
              <a:off x="2702327" y="1757792"/>
              <a:ext cx="5212948" cy="475392"/>
              <a:chOff x="2702327" y="1757792"/>
              <a:chExt cx="5212948" cy="47539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0DC3598-3D35-0F45-A6F4-50F480175570}"/>
                  </a:ext>
                </a:extLst>
              </p:cNvPr>
              <p:cNvSpPr/>
              <p:nvPr/>
            </p:nvSpPr>
            <p:spPr>
              <a:xfrm>
                <a:off x="2702327" y="1757792"/>
                <a:ext cx="793348" cy="4753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 : avec coin arrondi 33">
                <a:extLst>
                  <a:ext uri="{FF2B5EF4-FFF2-40B4-BE49-F238E27FC236}">
                    <a16:creationId xmlns:a16="http://schemas.microsoft.com/office/drawing/2014/main" id="{7D87CBD3-7B01-8049-8A7F-A1C623C3DC3A}"/>
                  </a:ext>
                </a:extLst>
              </p:cNvPr>
              <p:cNvSpPr/>
              <p:nvPr/>
            </p:nvSpPr>
            <p:spPr>
              <a:xfrm>
                <a:off x="3495675" y="1852613"/>
                <a:ext cx="4419600" cy="318230"/>
              </a:xfrm>
              <a:prstGeom prst="round1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1" name="ZoneTexte 10"/>
          <p:cNvSpPr txBox="1"/>
          <p:nvPr/>
        </p:nvSpPr>
        <p:spPr>
          <a:xfrm>
            <a:off x="8685792" y="1378752"/>
            <a:ext cx="176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i="1" dirty="0"/>
              <a:t>Image </a:t>
            </a:r>
            <a:r>
              <a:rPr lang="fr-CA" sz="800" i="1" dirty="0" err="1"/>
              <a:t>Credit</a:t>
            </a:r>
            <a:r>
              <a:rPr lang="fr-CA" sz="800" i="1" dirty="0"/>
              <a:t>: suma2020/ </a:t>
            </a:r>
            <a:r>
              <a:rPr lang="fr-CA" sz="800" i="1" dirty="0" err="1"/>
              <a:t>Shutterstock</a:t>
            </a:r>
            <a:endParaRPr lang="fr-CA" sz="800" dirty="0"/>
          </a:p>
        </p:txBody>
      </p:sp>
    </p:spTree>
    <p:extLst>
      <p:ext uri="{BB962C8B-B14F-4D97-AF65-F5344CB8AC3E}">
        <p14:creationId xmlns:p14="http://schemas.microsoft.com/office/powerpoint/2010/main" val="23008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75957"/>
            <a:ext cx="10515600" cy="1045889"/>
          </a:xfrm>
        </p:spPr>
        <p:txBody>
          <a:bodyPr>
            <a:normAutofit fontScale="90000"/>
          </a:bodyPr>
          <a:lstStyle/>
          <a:p>
            <a:r>
              <a:rPr lang="fr-CA" dirty="0"/>
              <a:t>Facteurs favorisant la transmission par aérosols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17179"/>
            <a:ext cx="8033951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CA" sz="2800" dirty="0"/>
              <a:t>Contact </a:t>
            </a:r>
          </a:p>
          <a:p>
            <a:pPr lvl="1"/>
            <a:r>
              <a:rPr lang="fr-CA" sz="2400" dirty="0"/>
              <a:t>Rapproché (moins de 2 mètres) </a:t>
            </a:r>
            <a:endParaRPr lang="fr-CA" sz="2400" i="1" dirty="0"/>
          </a:p>
          <a:p>
            <a:pPr lvl="1"/>
            <a:r>
              <a:rPr lang="fr-CA" sz="2400" dirty="0"/>
              <a:t>Prolongé: plus de 15 minutes</a:t>
            </a:r>
            <a:endParaRPr lang="fr-CA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fr-CA" sz="2800" dirty="0"/>
              <a:t>Risque augmente </a:t>
            </a:r>
          </a:p>
          <a:p>
            <a:pPr lvl="1"/>
            <a:r>
              <a:rPr lang="fr-CA" sz="2400" dirty="0"/>
              <a:t>Espaces restreints</a:t>
            </a:r>
          </a:p>
          <a:p>
            <a:pPr lvl="1"/>
            <a:r>
              <a:rPr lang="fr-CA" sz="2400" dirty="0"/>
              <a:t>Forte densité d’occupation</a:t>
            </a:r>
          </a:p>
          <a:p>
            <a:pPr lvl="1"/>
            <a:r>
              <a:rPr lang="fr-CA" sz="2400" dirty="0"/>
              <a:t>Durée exposition</a:t>
            </a:r>
          </a:p>
          <a:p>
            <a:pPr lvl="1"/>
            <a:r>
              <a:rPr lang="fr-CA" sz="2400" dirty="0"/>
              <a:t>Activité productrice d’aérosols (chant, exercice aérobie..)</a:t>
            </a:r>
          </a:p>
          <a:p>
            <a:pPr lvl="1"/>
            <a:r>
              <a:rPr lang="fr-CA" sz="2400" dirty="0"/>
              <a:t>Ventilation inadéquate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583273" y="6176963"/>
            <a:ext cx="6684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/>
              <a:t>Avion (</a:t>
            </a:r>
            <a:r>
              <a:rPr lang="fr-CA" sz="1400" dirty="0" err="1"/>
              <a:t>Khanh</a:t>
            </a:r>
            <a:r>
              <a:rPr lang="fr-CA" sz="1400" dirty="0"/>
              <a:t> 2020); Train Chine (Hu 2020); </a:t>
            </a:r>
            <a:r>
              <a:rPr lang="fr-CA" sz="1400" dirty="0" err="1"/>
              <a:t>Hamner</a:t>
            </a:r>
            <a:r>
              <a:rPr lang="fr-CA" sz="1400" dirty="0"/>
              <a:t> 2020; </a:t>
            </a:r>
            <a:r>
              <a:rPr lang="fr-CA" sz="1400" dirty="0" smtClean="0"/>
              <a:t>Restaurant : Lu 2020-Li 2021;</a:t>
            </a:r>
          </a:p>
          <a:p>
            <a:r>
              <a:rPr lang="fr-CA" sz="1400" dirty="0" smtClean="0"/>
              <a:t>https</a:t>
            </a:r>
            <a:r>
              <a:rPr lang="fr-CA" sz="1400" dirty="0"/>
              <a:t>://www.cdc.gov/coronavirus/2019-ncov/prevent-getting-sick/how-covid-spreads.html</a:t>
            </a:r>
            <a:endParaRPr lang="fr-CA" sz="1400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976BF0B-9508-D7E7-20B7-1D1FC97D87B9}"/>
              </a:ext>
            </a:extLst>
          </p:cNvPr>
          <p:cNvSpPr txBox="1"/>
          <p:nvPr/>
        </p:nvSpPr>
        <p:spPr>
          <a:xfrm>
            <a:off x="6239785" y="2017179"/>
            <a:ext cx="47366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fr-CA" i="1" u="sng" dirty="0"/>
              <a:t>Les 3 « C » en anglais  </a:t>
            </a:r>
            <a:r>
              <a:rPr lang="fr-CA" i="1" dirty="0"/>
              <a:t>	</a:t>
            </a:r>
            <a:r>
              <a:rPr lang="fr-CA" i="1" u="sng" dirty="0"/>
              <a:t>3 « R » en français</a:t>
            </a:r>
          </a:p>
          <a:p>
            <a:pPr lvl="1"/>
            <a:r>
              <a:rPr lang="fr-CA" b="1" i="1" dirty="0" err="1"/>
              <a:t>C</a:t>
            </a:r>
            <a:r>
              <a:rPr lang="fr-CA" i="1" dirty="0" err="1"/>
              <a:t>losed</a:t>
            </a:r>
            <a:r>
              <a:rPr lang="fr-CA" i="1" dirty="0"/>
              <a:t> contact		       Contact </a:t>
            </a:r>
            <a:r>
              <a:rPr lang="fr-CA" b="1" i="1" dirty="0"/>
              <a:t>R</a:t>
            </a:r>
            <a:r>
              <a:rPr lang="fr-CA" i="1" dirty="0"/>
              <a:t>approché</a:t>
            </a:r>
          </a:p>
          <a:p>
            <a:pPr lvl="1"/>
            <a:r>
              <a:rPr lang="fr-CA" b="1" i="1" dirty="0" err="1"/>
              <a:t>C</a:t>
            </a:r>
            <a:r>
              <a:rPr lang="fr-CA" i="1" dirty="0" err="1"/>
              <a:t>onfined</a:t>
            </a:r>
            <a:r>
              <a:rPr lang="fr-CA" i="1" dirty="0"/>
              <a:t> </a:t>
            </a:r>
            <a:r>
              <a:rPr lang="fr-CA" i="1" dirty="0" err="1"/>
              <a:t>space</a:t>
            </a:r>
            <a:r>
              <a:rPr lang="fr-CA" i="1" dirty="0"/>
              <a:t>        	Espace </a:t>
            </a:r>
            <a:r>
              <a:rPr lang="fr-CA" b="1" i="1" dirty="0"/>
              <a:t>R</a:t>
            </a:r>
            <a:r>
              <a:rPr lang="fr-CA" i="1" dirty="0"/>
              <a:t>estreint</a:t>
            </a:r>
          </a:p>
          <a:p>
            <a:pPr lvl="1"/>
            <a:r>
              <a:rPr lang="fr-CA" b="1" i="1" dirty="0" err="1"/>
              <a:t>C</a:t>
            </a:r>
            <a:r>
              <a:rPr lang="fr-CA" i="1" dirty="0" err="1"/>
              <a:t>rowded</a:t>
            </a:r>
            <a:r>
              <a:rPr lang="fr-CA" i="1" dirty="0"/>
              <a:t>		              </a:t>
            </a:r>
            <a:r>
              <a:rPr lang="fr-CA" b="1" i="1" dirty="0"/>
              <a:t>R</a:t>
            </a:r>
            <a:r>
              <a:rPr lang="fr-CA" i="1" dirty="0"/>
              <a:t>egroupement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67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77A4664C-0730-BE4B-512E-7BEB07BAC7DC}"/>
              </a:ext>
            </a:extLst>
          </p:cNvPr>
          <p:cNvGrpSpPr/>
          <p:nvPr/>
        </p:nvGrpSpPr>
        <p:grpSpPr>
          <a:xfrm>
            <a:off x="386079" y="1468394"/>
            <a:ext cx="6304005" cy="4578003"/>
            <a:chOff x="812933" y="1500363"/>
            <a:chExt cx="6304005" cy="4578003"/>
          </a:xfrm>
        </p:grpSpPr>
        <p:pic>
          <p:nvPicPr>
            <p:cNvPr id="4" name="Espace réservé du contenu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933" y="1500363"/>
              <a:ext cx="6304005" cy="4578003"/>
            </a:xfrm>
            <a:prstGeom prst="rect">
              <a:avLst/>
            </a:prstGeom>
          </p:spPr>
        </p:pic>
        <p:sp>
          <p:nvSpPr>
            <p:cNvPr id="7" name="Trapèze 6">
              <a:extLst>
                <a:ext uri="{FF2B5EF4-FFF2-40B4-BE49-F238E27FC236}">
                  <a16:creationId xmlns:a16="http://schemas.microsoft.com/office/drawing/2014/main" id="{6A054229-6C49-0190-3452-31080F96A415}"/>
                </a:ext>
              </a:extLst>
            </p:cNvPr>
            <p:cNvSpPr/>
            <p:nvPr/>
          </p:nvSpPr>
          <p:spPr>
            <a:xfrm rot="10800000">
              <a:off x="2622429" y="3325481"/>
              <a:ext cx="2467156" cy="470142"/>
            </a:xfrm>
            <a:prstGeom prst="trapezoid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49125"/>
            <a:ext cx="10515600" cy="1023940"/>
          </a:xfrm>
        </p:spPr>
        <p:txBody>
          <a:bodyPr/>
          <a:lstStyle/>
          <a:p>
            <a:r>
              <a:rPr lang="fr-CA" dirty="0"/>
              <a:t>Mesures de PCI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7965" y="702959"/>
            <a:ext cx="5401963" cy="6108875"/>
          </a:xfrm>
        </p:spPr>
        <p:txBody>
          <a:bodyPr>
            <a:normAutofit lnSpcReduction="10000"/>
          </a:bodyPr>
          <a:lstStyle/>
          <a:p>
            <a:r>
              <a:rPr lang="fr-CA" sz="2000" b="1" dirty="0">
                <a:solidFill>
                  <a:schemeClr val="accent2">
                    <a:lumMod val="50000"/>
                  </a:schemeClr>
                </a:solidFill>
              </a:rPr>
              <a:t>Élimination de la source</a:t>
            </a:r>
            <a:endParaRPr lang="fr-CA" sz="2000" dirty="0"/>
          </a:p>
          <a:p>
            <a:pPr lvl="1"/>
            <a:r>
              <a:rPr lang="fr-CA" dirty="0" err="1"/>
              <a:t>Télé-travail</a:t>
            </a:r>
            <a:endParaRPr lang="fr-CA" dirty="0"/>
          </a:p>
          <a:p>
            <a:pPr lvl="1"/>
            <a:r>
              <a:rPr lang="fr-CA" dirty="0"/>
              <a:t>Délestages d’activités</a:t>
            </a:r>
          </a:p>
          <a:p>
            <a:pPr lvl="1"/>
            <a:r>
              <a:rPr lang="fr-CA" dirty="0"/>
              <a:t>Restreindre visiteurs</a:t>
            </a:r>
          </a:p>
          <a:p>
            <a:r>
              <a:rPr lang="fr-CA" sz="2000" b="1" dirty="0">
                <a:solidFill>
                  <a:schemeClr val="accent5">
                    <a:lumMod val="75000"/>
                  </a:schemeClr>
                </a:solidFill>
              </a:rPr>
              <a:t>Substitution</a:t>
            </a:r>
            <a:r>
              <a:rPr lang="fr-CA" sz="2000" dirty="0"/>
              <a:t> </a:t>
            </a:r>
          </a:p>
          <a:p>
            <a:pPr lvl="1"/>
            <a:r>
              <a:rPr lang="fr-CA" dirty="0"/>
              <a:t>désinfection de l’environnement</a:t>
            </a:r>
          </a:p>
          <a:p>
            <a:pPr lvl="1"/>
            <a:r>
              <a:rPr lang="fr-CA" dirty="0"/>
              <a:t>hygiène des mains</a:t>
            </a:r>
          </a:p>
          <a:p>
            <a:r>
              <a:rPr lang="fr-CA" sz="2000" b="1" dirty="0">
                <a:solidFill>
                  <a:srgbClr val="FFC000"/>
                </a:solidFill>
              </a:rPr>
              <a:t>Mesures d’ingénierie</a:t>
            </a:r>
            <a:r>
              <a:rPr lang="fr-CA" sz="2000" dirty="0"/>
              <a:t> </a:t>
            </a:r>
          </a:p>
          <a:p>
            <a:pPr lvl="1"/>
            <a:r>
              <a:rPr lang="fr-CA" dirty="0"/>
              <a:t>ventilation/filtration &amp; chambres pression négative, chambres privées, </a:t>
            </a:r>
          </a:p>
          <a:p>
            <a:pPr lvl="1"/>
            <a:r>
              <a:rPr lang="fr-CA" dirty="0"/>
              <a:t>barrières physiques (zones, salles d’attente, </a:t>
            </a:r>
            <a:r>
              <a:rPr lang="fr-CA" dirty="0" err="1"/>
              <a:t>etc</a:t>
            </a:r>
            <a:r>
              <a:rPr lang="fr-CA" dirty="0"/>
              <a:t>)</a:t>
            </a:r>
          </a:p>
          <a:p>
            <a:r>
              <a:rPr lang="fr-CA" sz="2000" b="1" dirty="0">
                <a:solidFill>
                  <a:srgbClr val="FF6600"/>
                </a:solidFill>
              </a:rPr>
              <a:t>Mesures administratives</a:t>
            </a:r>
            <a:r>
              <a:rPr lang="fr-CA" sz="2000" dirty="0"/>
              <a:t> </a:t>
            </a:r>
          </a:p>
          <a:p>
            <a:pPr lvl="1"/>
            <a:r>
              <a:rPr lang="fr-CA" dirty="0"/>
              <a:t>triage des symptômes et dépistage, </a:t>
            </a:r>
          </a:p>
          <a:p>
            <a:pPr lvl="1"/>
            <a:r>
              <a:rPr lang="fr-CA" dirty="0"/>
              <a:t>formation</a:t>
            </a:r>
          </a:p>
          <a:p>
            <a:pPr lvl="1"/>
            <a:r>
              <a:rPr lang="fr-CA" dirty="0"/>
              <a:t>protocoles</a:t>
            </a:r>
          </a:p>
          <a:p>
            <a:r>
              <a:rPr lang="fr-CA" sz="2000" b="1" dirty="0">
                <a:solidFill>
                  <a:srgbClr val="FF0000"/>
                </a:solidFill>
              </a:rPr>
              <a:t>Mesures personnelles</a:t>
            </a:r>
            <a:r>
              <a:rPr lang="fr-CA" sz="2000" dirty="0"/>
              <a:t> </a:t>
            </a:r>
          </a:p>
          <a:p>
            <a:pPr lvl="1">
              <a:lnSpc>
                <a:spcPct val="100000"/>
              </a:lnSpc>
            </a:pPr>
            <a:r>
              <a:rPr lang="fr-CA" dirty="0"/>
              <a:t>EPI </a:t>
            </a:r>
          </a:p>
          <a:p>
            <a:pPr lvl="1">
              <a:lnSpc>
                <a:spcPct val="100000"/>
              </a:lnSpc>
            </a:pPr>
            <a:r>
              <a:rPr lang="fr-CA" dirty="0"/>
              <a:t>hygiène des mains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466139" y="6451913"/>
            <a:ext cx="3316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dirty="0"/>
              <a:t>Dr Erica </a:t>
            </a:r>
            <a:r>
              <a:rPr lang="fr-CA" sz="1000" dirty="0" err="1"/>
              <a:t>Shenoy</a:t>
            </a:r>
            <a:r>
              <a:rPr lang="fr-CA" sz="1000" dirty="0"/>
              <a:t>, Harvard </a:t>
            </a:r>
            <a:r>
              <a:rPr lang="fr-CA" sz="1000" dirty="0" err="1"/>
              <a:t>Medical</a:t>
            </a:r>
            <a:r>
              <a:rPr lang="fr-CA" sz="1000" dirty="0"/>
              <a:t> </a:t>
            </a:r>
            <a:r>
              <a:rPr lang="fr-CA" sz="1000" dirty="0" err="1"/>
              <a:t>School</a:t>
            </a:r>
            <a:r>
              <a:rPr lang="fr-CA" sz="1000" dirty="0"/>
              <a:t>, ID </a:t>
            </a:r>
            <a:r>
              <a:rPr lang="fr-CA" sz="1000" dirty="0" err="1"/>
              <a:t>Week</a:t>
            </a:r>
            <a:r>
              <a:rPr lang="fr-CA" sz="1000" dirty="0"/>
              <a:t> </a:t>
            </a:r>
            <a:r>
              <a:rPr lang="fr-CA" sz="1000" dirty="0" err="1"/>
              <a:t>oct</a:t>
            </a:r>
            <a:r>
              <a:rPr lang="fr-CA" sz="1000" dirty="0"/>
              <a:t> 2020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5BA4E8-2AC6-7744-B8B5-AB7624BE8D57}"/>
              </a:ext>
            </a:extLst>
          </p:cNvPr>
          <p:cNvSpPr txBox="1"/>
          <p:nvPr/>
        </p:nvSpPr>
        <p:spPr>
          <a:xfrm>
            <a:off x="-1" y="6581002"/>
            <a:ext cx="20863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Diapo : Dre Marie-Claude Roy</a:t>
            </a:r>
          </a:p>
        </p:txBody>
      </p:sp>
      <p:sp>
        <p:nvSpPr>
          <p:cNvPr id="9" name="Rectangle : avec coins arrondis en haut 8">
            <a:extLst>
              <a:ext uri="{FF2B5EF4-FFF2-40B4-BE49-F238E27FC236}">
                <a16:creationId xmlns:a16="http://schemas.microsoft.com/office/drawing/2014/main" id="{FFAB564A-15F0-D4A4-8A4B-FCF64882504E}"/>
              </a:ext>
            </a:extLst>
          </p:cNvPr>
          <p:cNvSpPr/>
          <p:nvPr/>
        </p:nvSpPr>
        <p:spPr>
          <a:xfrm>
            <a:off x="6237965" y="2971800"/>
            <a:ext cx="5401963" cy="1287162"/>
          </a:xfrm>
          <a:prstGeom prst="round2Same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5">
            <a:extLst>
              <a:ext uri="{FF2B5EF4-FFF2-40B4-BE49-F238E27FC236}">
                <a16:creationId xmlns:a16="http://schemas.microsoft.com/office/drawing/2014/main" id="{BE5BA4E8-2AC6-7744-B8B5-AB7624BE8D57}"/>
              </a:ext>
            </a:extLst>
          </p:cNvPr>
          <p:cNvSpPr txBox="1"/>
          <p:nvPr/>
        </p:nvSpPr>
        <p:spPr>
          <a:xfrm>
            <a:off x="1244642" y="5990248"/>
            <a:ext cx="45868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Diapo : Dre Marie-Claude Roy</a:t>
            </a:r>
          </a:p>
        </p:txBody>
      </p:sp>
    </p:spTree>
    <p:extLst>
      <p:ext uri="{BB962C8B-B14F-4D97-AF65-F5344CB8AC3E}">
        <p14:creationId xmlns:p14="http://schemas.microsoft.com/office/powerpoint/2010/main" val="28020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Économie de la connaissance… et de l'impuissance">
            <a:extLst>
              <a:ext uri="{FF2B5EF4-FFF2-40B4-BE49-F238E27FC236}">
                <a16:creationId xmlns:a16="http://schemas.microsoft.com/office/drawing/2014/main" id="{D6556E57-F7AB-D555-5BF2-C52CA675F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281AA3ED-D7B2-8DD0-8D11-395F57348E75}"/>
              </a:ext>
            </a:extLst>
          </p:cNvPr>
          <p:cNvSpPr txBox="1">
            <a:spLocks/>
          </p:cNvSpPr>
          <p:nvPr/>
        </p:nvSpPr>
        <p:spPr>
          <a:xfrm>
            <a:off x="531346" y="5461264"/>
            <a:ext cx="6061166" cy="1330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dirty="0"/>
              <a:t>MESURES PCI D’INGÉNIERIE</a:t>
            </a:r>
          </a:p>
        </p:txBody>
      </p:sp>
    </p:spTree>
    <p:extLst>
      <p:ext uri="{BB962C8B-B14F-4D97-AF65-F5344CB8AC3E}">
        <p14:creationId xmlns:p14="http://schemas.microsoft.com/office/powerpoint/2010/main" val="14246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4954</TotalTime>
  <Words>2705</Words>
  <Application>Microsoft Office PowerPoint</Application>
  <PresentationFormat>Grand écran</PresentationFormat>
  <Paragraphs>480</Paragraphs>
  <Slides>46</Slides>
  <Notes>36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4" baseType="lpstr">
      <vt:lpstr>ＭＳ Ｐゴシック</vt:lpstr>
      <vt:lpstr>Arial</vt:lpstr>
      <vt:lpstr>Calibri</vt:lpstr>
      <vt:lpstr>Tw Cen MT</vt:lpstr>
      <vt:lpstr>Tw Cen MT Condensed</vt:lpstr>
      <vt:lpstr>Wingdings</vt:lpstr>
      <vt:lpstr>Wingdings 3</vt:lpstr>
      <vt:lpstr>Intégral</vt:lpstr>
      <vt:lpstr>COVID-19 et mesures d’ingénierie, un défi de taille!</vt:lpstr>
      <vt:lpstr>Déclaration de conflits d’intérêts</vt:lpstr>
      <vt:lpstr>Objectifs</vt:lpstr>
      <vt:lpstr>État des connaissances</vt:lpstr>
      <vt:lpstr>Modes de transmission</vt:lpstr>
      <vt:lpstr>Aérosols</vt:lpstr>
      <vt:lpstr>Facteurs favorisant la transmission par aérosols</vt:lpstr>
      <vt:lpstr>Mesures de PCI</vt:lpstr>
      <vt:lpstr>Présentation PowerPoint</vt:lpstr>
      <vt:lpstr>Présentation PowerPoint</vt:lpstr>
      <vt:lpstr>PRINCIPES de base d’ingénierie pour améliorer la ventilation</vt:lpstr>
      <vt:lpstr>PRINCIPES de base d’ingénierie pour améliorer la ventilation</vt:lpstr>
      <vt:lpstr>Stratégies d’ingénierie pour DIMINUER L’EXPOSITION AUX AÉROSOLS</vt:lpstr>
      <vt:lpstr>Historique des actions entreprises</vt:lpstr>
      <vt:lpstr>Historique des actions entreprises</vt:lpstr>
      <vt:lpstr>COMPOSITION du comité ventilation </vt:lpstr>
      <vt:lpstr>Mandat du Comité ventilation </vt:lpstr>
      <vt:lpstr>Actions privilégiées</vt:lpstr>
      <vt:lpstr>Sur le terrain...</vt:lpstr>
      <vt:lpstr>CHU de Québec-Université Laval</vt:lpstr>
      <vt:lpstr>Les défis</vt:lpstr>
      <vt:lpstr>Première zone chaude</vt:lpstr>
      <vt:lpstr>Première zone chaude</vt:lpstr>
      <vt:lpstr>Immobilisation - ventilation</vt:lpstr>
      <vt:lpstr>Tableau critères zones chaudes </vt:lpstr>
      <vt:lpstr>SondeS de C02</vt:lpstr>
      <vt:lpstr>SondeS de C02</vt:lpstr>
      <vt:lpstr>SondeS de C02</vt:lpstr>
      <vt:lpstr>Sonde de C02</vt:lpstr>
      <vt:lpstr>Sonde de C02</vt:lpstr>
      <vt:lpstr>Présentation PowerPoint</vt:lpstr>
      <vt:lpstr>Filtration HEPA</vt:lpstr>
      <vt:lpstr>Présentation PowerPoint</vt:lpstr>
      <vt:lpstr>CHUL- Les défis</vt:lpstr>
      <vt:lpstr>Éclosion UCDG</vt:lpstr>
      <vt:lpstr>HSS – Les défis</vt:lpstr>
      <vt:lpstr>Exemple</vt:lpstr>
      <vt:lpstr>Exemple</vt:lpstr>
      <vt:lpstr>Les défis</vt:lpstr>
      <vt:lpstr>Recommandations futures</vt:lpstr>
      <vt:lpstr>Constats</vt:lpstr>
      <vt:lpstr>recommandations futures</vt:lpstr>
      <vt:lpstr>recommandations futures</vt:lpstr>
      <vt:lpstr>Remerciements</vt:lpstr>
      <vt:lpstr>Questions </vt:lpstr>
      <vt:lpstr>Médiagraphie </vt:lpstr>
    </vt:vector>
  </TitlesOfParts>
  <Company>CHU de Québec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et mesures d’ingénierie, un défi de taille!</dc:title>
  <dc:creator>FANNY BEAULIEU</dc:creator>
  <cp:lastModifiedBy>VALERIE DANCAUSE</cp:lastModifiedBy>
  <cp:revision>113</cp:revision>
  <cp:lastPrinted>2022-10-05T18:26:19Z</cp:lastPrinted>
  <dcterms:created xsi:type="dcterms:W3CDTF">2022-08-10T12:43:17Z</dcterms:created>
  <dcterms:modified xsi:type="dcterms:W3CDTF">2023-05-08T13:40:24Z</dcterms:modified>
</cp:coreProperties>
</file>